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8" r:id="rId6"/>
    <p:sldId id="272" r:id="rId7"/>
    <p:sldId id="292" r:id="rId8"/>
    <p:sldId id="282" r:id="rId9"/>
    <p:sldId id="275" r:id="rId10"/>
    <p:sldId id="279" r:id="rId11"/>
    <p:sldId id="276" r:id="rId12"/>
    <p:sldId id="293" r:id="rId13"/>
    <p:sldId id="283" r:id="rId14"/>
    <p:sldId id="294" r:id="rId15"/>
    <p:sldId id="286" r:id="rId16"/>
    <p:sldId id="290" r:id="rId17"/>
    <p:sldId id="285" r:id="rId18"/>
    <p:sldId id="271" r:id="rId19"/>
    <p:sldId id="270" r:id="rId20"/>
    <p:sldId id="25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19D33-0435-4501-9421-C8C226DACC30}" v="26" dt="2026-01-09T12:12:45.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1116" autoAdjust="0"/>
  </p:normalViewPr>
  <p:slideViewPr>
    <p:cSldViewPr snapToGrid="0">
      <p:cViewPr varScale="1">
        <p:scale>
          <a:sx n="79" d="100"/>
          <a:sy n="79" d="100"/>
        </p:scale>
        <p:origin x="369" y="3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all" spc="50" baseline="0">
                <a:solidFill>
                  <a:srgbClr val="FFFF00"/>
                </a:solidFill>
                <a:latin typeface="+mn-lt"/>
                <a:ea typeface="+mn-ea"/>
                <a:cs typeface="+mn-cs"/>
              </a:defRPr>
            </a:pPr>
            <a:r>
              <a:rPr lang="en-GB" sz="1050" b="1" dirty="0">
                <a:solidFill>
                  <a:srgbClr val="FFFF00"/>
                </a:solidFill>
              </a:rPr>
              <a:t>Managed Pubs - % with Machines 2024</a:t>
            </a:r>
          </a:p>
        </c:rich>
      </c:tx>
      <c:layout>
        <c:manualLayout>
          <c:xMode val="edge"/>
          <c:yMode val="edge"/>
          <c:x val="9.8037350439881686E-5"/>
          <c:y val="1.3837070675113625E-2"/>
        </c:manualLayout>
      </c:layout>
      <c:overlay val="0"/>
      <c:spPr>
        <a:noFill/>
        <a:ln>
          <a:noFill/>
        </a:ln>
        <a:effectLst/>
      </c:spPr>
      <c:txPr>
        <a:bodyPr rot="0" spcFirstLastPara="1" vertOverflow="ellipsis" vert="horz" wrap="square" anchor="ctr" anchorCtr="1"/>
        <a:lstStyle/>
        <a:p>
          <a:pPr>
            <a:defRPr sz="1050" b="1" i="0" u="none" strike="noStrike" kern="1200" cap="all" spc="50" baseline="0">
              <a:solidFill>
                <a:srgbClr val="FFFF00"/>
              </a:solidFill>
              <a:latin typeface="+mn-lt"/>
              <a:ea typeface="+mn-ea"/>
              <a:cs typeface="+mn-cs"/>
            </a:defRPr>
          </a:pPr>
          <a:endParaRPr lang="en-US"/>
        </a:p>
      </c:txPr>
    </c:title>
    <c:autoTitleDeleted val="0"/>
    <c:plotArea>
      <c:layout>
        <c:manualLayout>
          <c:layoutTarget val="inner"/>
          <c:xMode val="edge"/>
          <c:yMode val="edge"/>
          <c:x val="0.1095870584536308"/>
          <c:y val="0.18097222222222226"/>
          <c:w val="0.76598611111111115"/>
          <c:h val="0.73627260134149886"/>
        </c:manualLayout>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1-9637-4498-A494-2A6CA131795F}"/>
              </c:ext>
            </c:extLst>
          </c:dPt>
          <c:dPt>
            <c:idx val="1"/>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3-9637-4498-A494-2A6CA131795F}"/>
              </c:ext>
            </c:extLst>
          </c:dPt>
          <c:dPt>
            <c:idx val="2"/>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5-9637-4498-A494-2A6CA131795F}"/>
              </c:ext>
            </c:extLst>
          </c:dPt>
          <c:dPt>
            <c:idx val="3"/>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7-9637-4498-A494-2A6CA131795F}"/>
              </c:ext>
            </c:extLst>
          </c:dPt>
          <c:dLbls>
            <c:spPr>
              <a:noFill/>
              <a:ln>
                <a:noFill/>
              </a:ln>
              <a:effectLst/>
            </c:spPr>
            <c:txPr>
              <a:bodyPr rot="0" spcFirstLastPara="1" vertOverflow="ellipsis" vert="horz" wrap="square" anchor="ctr" anchorCtr="1"/>
              <a:lstStyle/>
              <a:p>
                <a:pPr>
                  <a:defRPr sz="1100" b="1" i="0" u="none" strike="noStrike" kern="1200" baseline="0">
                    <a:solidFill>
                      <a:srgbClr val="FFFF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'[1]pubs with mcs'!$E$4:$H$4</c:f>
              <c:strCache>
                <c:ptCount val="4"/>
                <c:pt idx="0">
                  <c:v>AWP</c:v>
                </c:pt>
                <c:pt idx="1">
                  <c:v>Pool</c:v>
                </c:pt>
                <c:pt idx="2">
                  <c:v>Music</c:v>
                </c:pt>
                <c:pt idx="3">
                  <c:v>Other</c:v>
                </c:pt>
              </c:strCache>
            </c:strRef>
          </c:cat>
          <c:val>
            <c:numRef>
              <c:f>'pubs with mcs 2 charts '!$E$5:$H$5</c:f>
              <c:numCache>
                <c:formatCode>0%</c:formatCode>
                <c:ptCount val="4"/>
                <c:pt idx="0">
                  <c:v>0.69770815201624603</c:v>
                </c:pt>
                <c:pt idx="1">
                  <c:v>0.3112851755149405</c:v>
                </c:pt>
                <c:pt idx="2">
                  <c:v>6.4693936756599943E-2</c:v>
                </c:pt>
                <c:pt idx="3">
                  <c:v>0.29489411082100375</c:v>
                </c:pt>
              </c:numCache>
            </c:numRef>
          </c:val>
          <c:extLst>
            <c:ext xmlns:c16="http://schemas.microsoft.com/office/drawing/2014/chart" uri="{C3380CC4-5D6E-409C-BE32-E72D297353CC}">
              <c16:uniqueId val="{00000008-9637-4498-A494-2A6CA131795F}"/>
            </c:ext>
          </c:extLst>
        </c:ser>
        <c:dLbls>
          <c:showLegendKey val="0"/>
          <c:showVal val="0"/>
          <c:showCatName val="0"/>
          <c:showSerName val="0"/>
          <c:showPercent val="0"/>
          <c:showBubbleSize val="0"/>
        </c:dLbls>
        <c:gapWidth val="50"/>
        <c:overlap val="-20"/>
        <c:axId val="579788672"/>
        <c:axId val="579788344"/>
      </c:barChart>
      <c:valAx>
        <c:axId val="579788344"/>
        <c:scaling>
          <c:orientation val="minMax"/>
        </c:scaling>
        <c:delete val="0"/>
        <c:axPos val="t"/>
        <c:majorGridlines>
          <c:spPr>
            <a:ln w="9525" cap="flat" cmpd="sng" algn="ctr">
              <a:solidFill>
                <a:srgbClr val="FFFF00">
                  <a:alpha val="40000"/>
                </a:srgb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en-US"/>
          </a:p>
        </c:txPr>
        <c:crossAx val="579788672"/>
        <c:crosses val="autoZero"/>
        <c:crossBetween val="between"/>
      </c:valAx>
      <c:catAx>
        <c:axId val="579788672"/>
        <c:scaling>
          <c:orientation val="maxMin"/>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rgbClr val="FFFF00"/>
                </a:solidFill>
                <a:latin typeface="+mn-lt"/>
                <a:ea typeface="+mn-ea"/>
                <a:cs typeface="+mn-cs"/>
              </a:defRPr>
            </a:pPr>
            <a:endParaRPr lang="en-US"/>
          </a:p>
        </c:txPr>
        <c:crossAx val="57978834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lumMod val="95000"/>
        <a:lumOff val="5000"/>
      </a:schemeClr>
    </a:solidFill>
    <a:ln w="9525" cap="flat" cmpd="sng" algn="ctr">
      <a:solidFill>
        <a:schemeClr val="tx1">
          <a:lumMod val="15000"/>
          <a:lumOff val="85000"/>
        </a:schemeClr>
      </a:solidFill>
      <a:round/>
    </a:ln>
    <a:effectLst/>
  </c:spPr>
  <c:txPr>
    <a:bodyPr/>
    <a:lstStyle/>
    <a:p>
      <a:pPr>
        <a:defRPr>
          <a:solidFill>
            <a:schemeClr val="bg2"/>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cap="all" spc="50" baseline="0">
                <a:solidFill>
                  <a:srgbClr val="FFFF00"/>
                </a:solidFill>
                <a:latin typeface="+mn-lt"/>
                <a:ea typeface="+mn-ea"/>
                <a:cs typeface="+mn-cs"/>
              </a:defRPr>
            </a:pPr>
            <a:r>
              <a:rPr lang="en-GB" sz="900" b="1" dirty="0">
                <a:solidFill>
                  <a:srgbClr val="FFFF00"/>
                </a:solidFill>
              </a:rPr>
              <a:t>TENANTED</a:t>
            </a:r>
            <a:r>
              <a:rPr lang="en-GB" sz="900" b="1" baseline="0" dirty="0">
                <a:solidFill>
                  <a:srgbClr val="FFFF00"/>
                </a:solidFill>
              </a:rPr>
              <a:t> </a:t>
            </a:r>
            <a:r>
              <a:rPr lang="en-GB" sz="900" b="1" baseline="0" dirty="0" err="1">
                <a:solidFill>
                  <a:srgbClr val="FFFF00"/>
                </a:solidFill>
              </a:rPr>
              <a:t>pUBS</a:t>
            </a:r>
            <a:r>
              <a:rPr lang="en-GB" sz="900" b="1" dirty="0">
                <a:solidFill>
                  <a:srgbClr val="FFFF00"/>
                </a:solidFill>
              </a:rPr>
              <a:t> - % with Machines 2024</a:t>
            </a:r>
          </a:p>
        </c:rich>
      </c:tx>
      <c:layout>
        <c:manualLayout>
          <c:xMode val="edge"/>
          <c:yMode val="edge"/>
          <c:x val="1.1468518431906258E-2"/>
          <c:y val="1.3837079722576577E-2"/>
        </c:manualLayout>
      </c:layout>
      <c:overlay val="0"/>
      <c:spPr>
        <a:noFill/>
        <a:ln>
          <a:noFill/>
        </a:ln>
        <a:effectLst/>
      </c:spPr>
      <c:txPr>
        <a:bodyPr rot="0" spcFirstLastPara="1" vertOverflow="ellipsis" vert="horz" wrap="square" anchor="ctr" anchorCtr="1"/>
        <a:lstStyle/>
        <a:p>
          <a:pPr>
            <a:defRPr sz="900" b="1" i="0" u="none" strike="noStrike" kern="1200" cap="all" spc="50" baseline="0">
              <a:solidFill>
                <a:srgbClr val="FFFF00"/>
              </a:solidFill>
              <a:latin typeface="+mn-lt"/>
              <a:ea typeface="+mn-ea"/>
              <a:cs typeface="+mn-cs"/>
            </a:defRPr>
          </a:pPr>
          <a:endParaRPr lang="en-US"/>
        </a:p>
      </c:txPr>
    </c:title>
    <c:autoTitleDeleted val="0"/>
    <c:plotArea>
      <c:layout>
        <c:manualLayout>
          <c:layoutTarget val="inner"/>
          <c:xMode val="edge"/>
          <c:yMode val="edge"/>
          <c:x val="0.1095870584536308"/>
          <c:y val="0.18097222222222226"/>
          <c:w val="0.76598611111111115"/>
          <c:h val="0.73627260134149886"/>
        </c:manualLayout>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1-F2DB-4CC6-B22D-06CFB57D7BB9}"/>
              </c:ext>
            </c:extLst>
          </c:dPt>
          <c:dPt>
            <c:idx val="1"/>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3-F2DB-4CC6-B22D-06CFB57D7BB9}"/>
              </c:ext>
            </c:extLst>
          </c:dPt>
          <c:dPt>
            <c:idx val="2"/>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5-F2DB-4CC6-B22D-06CFB57D7BB9}"/>
              </c:ext>
            </c:extLst>
          </c:dPt>
          <c:dPt>
            <c:idx val="3"/>
            <c:invertIfNegative val="0"/>
            <c:bubble3D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extLst>
              <c:ext xmlns:c16="http://schemas.microsoft.com/office/drawing/2014/chart" uri="{C3380CC4-5D6E-409C-BE32-E72D297353CC}">
                <c16:uniqueId val="{00000007-F2DB-4CC6-B22D-06CFB57D7BB9}"/>
              </c:ext>
            </c:extLst>
          </c:dPt>
          <c:dLbls>
            <c:spPr>
              <a:noFill/>
              <a:ln>
                <a:noFill/>
              </a:ln>
              <a:effectLst/>
            </c:spPr>
            <c:txPr>
              <a:bodyPr rot="0" spcFirstLastPara="1" vertOverflow="ellipsis" vert="horz" wrap="square" anchor="ctr" anchorCtr="1"/>
              <a:lstStyle/>
              <a:p>
                <a:pPr>
                  <a:defRPr sz="1100" b="1" i="0" u="none" strike="noStrike" kern="1200" baseline="0">
                    <a:solidFill>
                      <a:srgbClr val="FFFF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'[1]pubs with mcs'!$E$4:$H$4</c:f>
              <c:strCache>
                <c:ptCount val="4"/>
                <c:pt idx="0">
                  <c:v>AWP</c:v>
                </c:pt>
                <c:pt idx="1">
                  <c:v>Pool</c:v>
                </c:pt>
                <c:pt idx="2">
                  <c:v>Music</c:v>
                </c:pt>
                <c:pt idx="3">
                  <c:v>Other</c:v>
                </c:pt>
              </c:strCache>
            </c:strRef>
          </c:cat>
          <c:val>
            <c:numRef>
              <c:f>'pubs with mcs 2 charts '!$E$7:$H$7</c:f>
              <c:numCache>
                <c:formatCode>0%</c:formatCode>
                <c:ptCount val="4"/>
                <c:pt idx="0">
                  <c:v>0.37098486859569951</c:v>
                </c:pt>
                <c:pt idx="1">
                  <c:v>0.22922750199097425</c:v>
                </c:pt>
                <c:pt idx="2">
                  <c:v>0.12065303955402176</c:v>
                </c:pt>
                <c:pt idx="3">
                  <c:v>8.7602867002920092E-3</c:v>
                </c:pt>
              </c:numCache>
            </c:numRef>
          </c:val>
          <c:extLst>
            <c:ext xmlns:c16="http://schemas.microsoft.com/office/drawing/2014/chart" uri="{C3380CC4-5D6E-409C-BE32-E72D297353CC}">
              <c16:uniqueId val="{00000008-F2DB-4CC6-B22D-06CFB57D7BB9}"/>
            </c:ext>
          </c:extLst>
        </c:ser>
        <c:dLbls>
          <c:showLegendKey val="0"/>
          <c:showVal val="0"/>
          <c:showCatName val="0"/>
          <c:showSerName val="0"/>
          <c:showPercent val="0"/>
          <c:showBubbleSize val="0"/>
        </c:dLbls>
        <c:gapWidth val="50"/>
        <c:overlap val="-20"/>
        <c:axId val="579788672"/>
        <c:axId val="579788344"/>
      </c:barChart>
      <c:valAx>
        <c:axId val="579788344"/>
        <c:scaling>
          <c:orientation val="minMax"/>
        </c:scaling>
        <c:delete val="0"/>
        <c:axPos val="t"/>
        <c:majorGridlines>
          <c:spPr>
            <a:ln w="9525" cap="flat" cmpd="sng" algn="ctr">
              <a:solidFill>
                <a:srgbClr val="FFFF00">
                  <a:alpha val="40000"/>
                </a:srgb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en-US"/>
          </a:p>
        </c:txPr>
        <c:crossAx val="579788672"/>
        <c:crosses val="autoZero"/>
        <c:crossBetween val="between"/>
      </c:valAx>
      <c:catAx>
        <c:axId val="579788672"/>
        <c:scaling>
          <c:orientation val="maxMin"/>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rgbClr val="FFFF00"/>
                </a:solidFill>
                <a:latin typeface="+mn-lt"/>
                <a:ea typeface="+mn-ea"/>
                <a:cs typeface="+mn-cs"/>
              </a:defRPr>
            </a:pPr>
            <a:endParaRPr lang="en-US"/>
          </a:p>
        </c:txPr>
        <c:crossAx val="57978834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lumMod val="95000"/>
        <a:lumOff val="5000"/>
      </a:schemeClr>
    </a:solidFill>
    <a:ln w="9525" cap="flat" cmpd="sng" algn="ctr">
      <a:solidFill>
        <a:schemeClr val="tx1">
          <a:lumMod val="15000"/>
          <a:lumOff val="85000"/>
        </a:schemeClr>
      </a:solidFill>
      <a:round/>
    </a:ln>
    <a:effectLst/>
  </c:spPr>
  <c:txPr>
    <a:bodyPr/>
    <a:lstStyle/>
    <a:p>
      <a:pPr>
        <a:defRPr>
          <a:solidFill>
            <a:schemeClr val="bg2"/>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0.88246</cdr:x>
      <cdr:y>0.77229</cdr:y>
    </cdr:from>
    <cdr:to>
      <cdr:x>0.99332</cdr:x>
      <cdr:y>1</cdr:y>
    </cdr:to>
    <cdr:pic>
      <cdr:nvPicPr>
        <cdr:cNvPr id="2" name="Picture 1">
          <a:extLst xmlns:a="http://schemas.openxmlformats.org/drawingml/2006/main">
            <a:ext uri="{FF2B5EF4-FFF2-40B4-BE49-F238E27FC236}">
              <a16:creationId xmlns:a16="http://schemas.microsoft.com/office/drawing/2014/main" id="{0FD004F2-154C-1C53-E58A-69D911A716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48258" y="2144968"/>
          <a:ext cx="609036" cy="63246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0.88246</cdr:x>
      <cdr:y>0.77229</cdr:y>
    </cdr:from>
    <cdr:to>
      <cdr:x>0.99332</cdr:x>
      <cdr:y>1</cdr:y>
    </cdr:to>
    <cdr:pic>
      <cdr:nvPicPr>
        <cdr:cNvPr id="2" name="Picture 1">
          <a:extLst xmlns:a="http://schemas.openxmlformats.org/drawingml/2006/main">
            <a:ext uri="{FF2B5EF4-FFF2-40B4-BE49-F238E27FC236}">
              <a16:creationId xmlns:a16="http://schemas.microsoft.com/office/drawing/2014/main" id="{0FD004F2-154C-1C53-E58A-69D911A716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48258" y="2144968"/>
          <a:ext cx="609036" cy="63246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1/12/2026</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408118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400377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1112-11DF-C428-880F-54B16B9E3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5ABE6-4801-767E-EADE-28FEF63E9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77C72-EAE1-E6D9-E7F9-2E9AAFFE8D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24196D-A0A4-6FB1-FAD6-E41968D48485}"/>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153633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3313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FB58A-2865-6C94-0EDE-05211FDB3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06AD7-AAE2-EA02-562A-BA3944DA3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EBB43-0005-B6ED-BEAF-E652B1A519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40DF0F-7CB4-7C34-182E-217DC2DD5CA8}"/>
              </a:ext>
            </a:extLst>
          </p:cNvPr>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05600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205367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09079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89509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3129288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F7D73-935A-2738-03A5-482C5F623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36EFA-2C75-5192-D65A-48C50E93F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B3696-4352-7A91-3F85-0B5AE1A132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13B6A0-9BB4-961D-9177-40FDE4CD183A}"/>
              </a:ext>
            </a:extLst>
          </p:cNvPr>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248443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our insights into the market we have put together the following market overview.  While some of these slides include assumptions and estimates they are all based around the largest sample size of data in this sector.</a:t>
            </a:r>
          </a:p>
          <a:p>
            <a:endParaRPr lang="en-GB" dirty="0"/>
          </a:p>
          <a:p>
            <a:r>
              <a:rPr lang="en-GB" dirty="0"/>
              <a:t>m</a:t>
            </a: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04460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351562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BEEB-8958-99F4-1BCE-E8A20A851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774C0-5BB0-8B14-025F-080C95E6A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7B138-CDE9-E399-D7EC-F7F3C9E7DF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C57706-AAEE-4392-DCB0-A6E1D066D4B3}"/>
              </a:ext>
            </a:extLst>
          </p:cNvPr>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09859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138091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425511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23138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60348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6D6E9-9CBF-DD8C-92F3-A256D3753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7D2A-6625-1A8A-2850-C4D3C2A8D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23CFF-69C0-551B-7C7A-7F6CB775F4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11A038-08FD-85A1-8BFB-5D45333B163E}"/>
              </a:ext>
            </a:extLst>
          </p:cNvPr>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731881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2026</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EAG PUB SUMMIT</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2026</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EAG PUB SUMMIT</a:t>
            </a:r>
            <a:endParaRPr lang="en-US" dirty="0"/>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2026</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EAG PUB SUMMIT</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2026</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EAG PUB SUMMIT</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2026</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EAG PUB SUMMIT</a:t>
            </a:r>
            <a:endParaRPr lang="en-US" dirty="0"/>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2026</a:t>
            </a:r>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EAG PUB SUMMIT</a:t>
            </a:r>
            <a:endParaRPr lang="en-US" dirty="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2026</a:t>
            </a:r>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EAG PUB SUMMIT</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2026</a:t>
            </a:r>
            <a:endParaRPr lang="en-US" dirty="0"/>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EAG PUB SUMMIT</a:t>
            </a:r>
            <a:endParaRPr lang="en-US" dirty="0"/>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2026</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EAG PUB SUMMIT</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2026</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EAG PUB SUMMIT</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2026</a:t>
            </a:r>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EAG PUB SUMMIT</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2026</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EAG PUB SUMMIT</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2026</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EAG PUB SUMMIT</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2026</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EAG PUB SUMMIT</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3.emf"/><Relationship Id="rId5" Type="http://schemas.openxmlformats.org/officeDocument/2006/relationships/image" Target="../media/image1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0.png"/><Relationship Id="rId7"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670865" y="3758990"/>
            <a:ext cx="6263640" cy="1800382"/>
          </a:xfrm>
        </p:spPr>
        <p:txBody>
          <a:bodyPr/>
          <a:lstStyle/>
          <a:p>
            <a:r>
              <a:rPr lang="en-US" dirty="0">
                <a:solidFill>
                  <a:srgbClr val="002060"/>
                </a:solidFill>
              </a:rPr>
              <a:t>PUB SUMMIT</a:t>
            </a:r>
            <a:br>
              <a:rPr lang="en-US" dirty="0">
                <a:solidFill>
                  <a:srgbClr val="002060"/>
                </a:solidFill>
              </a:rPr>
            </a:br>
            <a:r>
              <a:rPr lang="en-US" dirty="0">
                <a:solidFill>
                  <a:srgbClr val="002060"/>
                </a:solidFill>
              </a:rPr>
              <a:t>EAG 2026</a:t>
            </a:r>
            <a:br>
              <a:rPr lang="en-US" dirty="0">
                <a:solidFill>
                  <a:srgbClr val="002060"/>
                </a:solidFill>
              </a:rPr>
            </a:br>
            <a:r>
              <a:rPr lang="en-US" dirty="0">
                <a:solidFill>
                  <a:srgbClr val="002060"/>
                </a:solidFill>
              </a:rPr>
              <a:t>market UPDATE AND PAYMENT METHOD REVIEW</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5822263" y="5906688"/>
            <a:ext cx="4941770" cy="531338"/>
          </a:xfrm>
        </p:spPr>
        <p:txBody>
          <a:bodyPr>
            <a:normAutofit fontScale="85000" lnSpcReduction="20000"/>
          </a:bodyPr>
          <a:lstStyle/>
          <a:p>
            <a:r>
              <a:rPr lang="en-US" b="1" dirty="0">
                <a:solidFill>
                  <a:srgbClr val="002060"/>
                </a:solidFill>
              </a:rPr>
              <a:t>Simon Barff</a:t>
            </a:r>
          </a:p>
          <a:p>
            <a:r>
              <a:rPr lang="en-US" b="1" dirty="0">
                <a:solidFill>
                  <a:srgbClr val="002060"/>
                </a:solidFill>
              </a:rPr>
              <a:t>MANAGING DIRECTOR - CLMS</a:t>
            </a:r>
          </a:p>
        </p:txBody>
      </p:sp>
      <p:pic>
        <p:nvPicPr>
          <p:cNvPr id="4" name="Picture 3">
            <a:extLst>
              <a:ext uri="{FF2B5EF4-FFF2-40B4-BE49-F238E27FC236}">
                <a16:creationId xmlns:a16="http://schemas.microsoft.com/office/drawing/2014/main" id="{C3C6BAF2-C751-3499-46A1-D022372C1A32}"/>
              </a:ext>
            </a:extLst>
          </p:cNvPr>
          <p:cNvPicPr>
            <a:picLocks noChangeAspect="1"/>
          </p:cNvPicPr>
          <p:nvPr/>
        </p:nvPicPr>
        <p:blipFill>
          <a:blip r:embed="rId3"/>
          <a:stretch>
            <a:fillRect/>
          </a:stretch>
        </p:blipFill>
        <p:spPr>
          <a:xfrm>
            <a:off x="9790487" y="0"/>
            <a:ext cx="2144018" cy="2618866"/>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6C305F-9589-E56E-E208-68AC1CEC914D}"/>
              </a:ext>
            </a:extLst>
          </p:cNvPr>
          <p:cNvPicPr>
            <a:picLocks noChangeAspect="1"/>
          </p:cNvPicPr>
          <p:nvPr/>
        </p:nvPicPr>
        <p:blipFill>
          <a:blip r:embed="rId3">
            <a:alphaModFix amt="85000"/>
          </a:blip>
          <a:stretch>
            <a:fillRect/>
          </a:stretch>
        </p:blipFill>
        <p:spPr>
          <a:xfrm>
            <a:off x="7588938" y="523128"/>
            <a:ext cx="3643617" cy="3359698"/>
          </a:xfrm>
          <a:prstGeom prst="rect">
            <a:avLst/>
          </a:prstGeom>
        </p:spPr>
      </p:pic>
      <p:pic>
        <p:nvPicPr>
          <p:cNvPr id="10" name="Picture 9">
            <a:extLst>
              <a:ext uri="{FF2B5EF4-FFF2-40B4-BE49-F238E27FC236}">
                <a16:creationId xmlns:a16="http://schemas.microsoft.com/office/drawing/2014/main" id="{41C27D55-FDDB-CB61-9E6D-243410ABF407}"/>
              </a:ext>
            </a:extLst>
          </p:cNvPr>
          <p:cNvPicPr>
            <a:picLocks noChangeAspect="1"/>
          </p:cNvPicPr>
          <p:nvPr/>
        </p:nvPicPr>
        <p:blipFill>
          <a:blip r:embed="rId4">
            <a:alphaModFix amt="85000"/>
          </a:blip>
          <a:stretch>
            <a:fillRect/>
          </a:stretch>
        </p:blipFill>
        <p:spPr>
          <a:xfrm>
            <a:off x="345947" y="1120567"/>
            <a:ext cx="5021168" cy="4616866"/>
          </a:xfrm>
          <a:prstGeom prst="rect">
            <a:avLst/>
          </a:prstGeom>
        </p:spPr>
      </p:pic>
      <p:sp>
        <p:nvSpPr>
          <p:cNvPr id="2" name="Title 1">
            <a:extLst>
              <a:ext uri="{FF2B5EF4-FFF2-40B4-BE49-F238E27FC236}">
                <a16:creationId xmlns:a16="http://schemas.microsoft.com/office/drawing/2014/main" id="{F0243744-73B7-AB3C-3647-7A19BA6C99C6}"/>
              </a:ext>
            </a:extLst>
          </p:cNvPr>
          <p:cNvSpPr>
            <a:spLocks noGrp="1"/>
          </p:cNvSpPr>
          <p:nvPr>
            <p:ph type="title"/>
          </p:nvPr>
        </p:nvSpPr>
        <p:spPr>
          <a:xfrm>
            <a:off x="345947" y="327176"/>
            <a:ext cx="5909983" cy="515508"/>
          </a:xfrm>
        </p:spPr>
        <p:txBody>
          <a:bodyPr>
            <a:normAutofit/>
          </a:bodyPr>
          <a:lstStyle/>
          <a:p>
            <a:r>
              <a:rPr lang="en-GB" dirty="0">
                <a:solidFill>
                  <a:srgbClr val="00B0F0"/>
                </a:solidFill>
              </a:rPr>
              <a:t>AWP</a:t>
            </a:r>
            <a:r>
              <a:rPr lang="en-GB" dirty="0"/>
              <a:t> </a:t>
            </a:r>
            <a:r>
              <a:rPr lang="en-GB" dirty="0">
                <a:solidFill>
                  <a:srgbClr val="00B0F0"/>
                </a:solidFill>
              </a:rPr>
              <a:t>APP PLAY traction</a:t>
            </a:r>
          </a:p>
        </p:txBody>
      </p:sp>
      <p:sp>
        <p:nvSpPr>
          <p:cNvPr id="5" name="Footer Placeholder 4">
            <a:extLst>
              <a:ext uri="{FF2B5EF4-FFF2-40B4-BE49-F238E27FC236}">
                <a16:creationId xmlns:a16="http://schemas.microsoft.com/office/drawing/2014/main" id="{1E8B559C-A177-578C-E97B-B2F4AB9E7942}"/>
              </a:ext>
            </a:extLst>
          </p:cNvPr>
          <p:cNvSpPr>
            <a:spLocks noGrp="1"/>
          </p:cNvSpPr>
          <p:nvPr>
            <p:ph type="ftr" sz="quarter" idx="11"/>
          </p:nvPr>
        </p:nvSpPr>
        <p:spPr/>
        <p:txBody>
          <a:bodyPr/>
          <a:lstStyle/>
          <a:p>
            <a:r>
              <a:rPr lang="en-US"/>
              <a:t>EAG PUB SUMMIT</a:t>
            </a:r>
            <a:endParaRPr lang="en-US" dirty="0"/>
          </a:p>
        </p:txBody>
      </p:sp>
      <p:sp>
        <p:nvSpPr>
          <p:cNvPr id="6" name="Slide Number Placeholder 5">
            <a:extLst>
              <a:ext uri="{FF2B5EF4-FFF2-40B4-BE49-F238E27FC236}">
                <a16:creationId xmlns:a16="http://schemas.microsoft.com/office/drawing/2014/main" id="{C188DEF7-88F8-BA6B-DE8B-B1E746A6F2D3}"/>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4" name="TextBox 3">
            <a:extLst>
              <a:ext uri="{FF2B5EF4-FFF2-40B4-BE49-F238E27FC236}">
                <a16:creationId xmlns:a16="http://schemas.microsoft.com/office/drawing/2014/main" id="{DCE90760-F7DA-B97E-2D0A-4896DDAE7929}"/>
              </a:ext>
            </a:extLst>
          </p:cNvPr>
          <p:cNvSpPr txBox="1"/>
          <p:nvPr/>
        </p:nvSpPr>
        <p:spPr>
          <a:xfrm>
            <a:off x="6255930" y="6214052"/>
            <a:ext cx="4901336" cy="253916"/>
          </a:xfrm>
          <a:prstGeom prst="rect">
            <a:avLst/>
          </a:prstGeom>
          <a:noFill/>
        </p:spPr>
        <p:txBody>
          <a:bodyPr wrap="square" rtlCol="0">
            <a:spAutoFit/>
          </a:bodyPr>
          <a:lstStyle/>
          <a:p>
            <a:r>
              <a:rPr lang="en-GB" sz="1050" b="1" dirty="0">
                <a:solidFill>
                  <a:srgbClr val="00B0F0"/>
                </a:solidFill>
              </a:rPr>
              <a:t>FIGURES ARE BASED ON CLMS CUSTOMER DATA ONLY – FROM 1</a:t>
            </a:r>
            <a:r>
              <a:rPr lang="en-GB" sz="1050" b="1" baseline="30000" dirty="0">
                <a:solidFill>
                  <a:srgbClr val="00B0F0"/>
                </a:solidFill>
              </a:rPr>
              <a:t>ST</a:t>
            </a:r>
            <a:r>
              <a:rPr lang="en-GB" sz="1050" b="1" dirty="0">
                <a:solidFill>
                  <a:srgbClr val="00B0F0"/>
                </a:solidFill>
              </a:rPr>
              <a:t> NOV</a:t>
            </a:r>
          </a:p>
        </p:txBody>
      </p:sp>
      <p:pic>
        <p:nvPicPr>
          <p:cNvPr id="7" name="Picture 6" descr="Logo&#10;&#10;Description automatically generated">
            <a:extLst>
              <a:ext uri="{FF2B5EF4-FFF2-40B4-BE49-F238E27FC236}">
                <a16:creationId xmlns:a16="http://schemas.microsoft.com/office/drawing/2014/main" id="{70F575FF-9294-235A-1B1A-376E04AA140F}"/>
              </a:ext>
            </a:extLst>
          </p:cNvPr>
          <p:cNvPicPr>
            <a:picLocks noChangeAspect="1"/>
          </p:cNvPicPr>
          <p:nvPr/>
        </p:nvPicPr>
        <p:blipFill>
          <a:blip r:embed="rId5"/>
          <a:stretch>
            <a:fillRect/>
          </a:stretch>
        </p:blipFill>
        <p:spPr>
          <a:xfrm>
            <a:off x="11281613" y="5678086"/>
            <a:ext cx="910387" cy="1109251"/>
          </a:xfrm>
          <a:prstGeom prst="rect">
            <a:avLst/>
          </a:prstGeom>
          <a:scene3d>
            <a:camera prst="orthographicFront"/>
            <a:lightRig rig="threePt" dir="t"/>
          </a:scene3d>
          <a:sp3d>
            <a:bevelT prst="angle"/>
          </a:sp3d>
        </p:spPr>
      </p:pic>
      <p:pic>
        <p:nvPicPr>
          <p:cNvPr id="14" name="Picture 13">
            <a:extLst>
              <a:ext uri="{FF2B5EF4-FFF2-40B4-BE49-F238E27FC236}">
                <a16:creationId xmlns:a16="http://schemas.microsoft.com/office/drawing/2014/main" id="{32F3DD1A-AF22-1D5C-8A7D-EB06FB58F465}"/>
              </a:ext>
            </a:extLst>
          </p:cNvPr>
          <p:cNvPicPr>
            <a:picLocks noChangeAspect="1"/>
          </p:cNvPicPr>
          <p:nvPr/>
        </p:nvPicPr>
        <p:blipFill>
          <a:blip r:embed="rId6"/>
          <a:stretch>
            <a:fillRect/>
          </a:stretch>
        </p:blipFill>
        <p:spPr>
          <a:xfrm>
            <a:off x="8918876" y="1351802"/>
            <a:ext cx="1830765" cy="1059418"/>
          </a:xfrm>
          <a:prstGeom prst="rect">
            <a:avLst/>
          </a:prstGeom>
        </p:spPr>
      </p:pic>
      <p:pic>
        <p:nvPicPr>
          <p:cNvPr id="15" name="Picture 14">
            <a:extLst>
              <a:ext uri="{FF2B5EF4-FFF2-40B4-BE49-F238E27FC236}">
                <a16:creationId xmlns:a16="http://schemas.microsoft.com/office/drawing/2014/main" id="{ADF84F50-ACB3-7FF9-E815-82A14E23EBD3}"/>
              </a:ext>
            </a:extLst>
          </p:cNvPr>
          <p:cNvPicPr>
            <a:picLocks noChangeAspect="1"/>
          </p:cNvPicPr>
          <p:nvPr/>
        </p:nvPicPr>
        <p:blipFill>
          <a:blip r:embed="rId6"/>
          <a:stretch>
            <a:fillRect/>
          </a:stretch>
        </p:blipFill>
        <p:spPr>
          <a:xfrm>
            <a:off x="2178702" y="2261266"/>
            <a:ext cx="2463309" cy="1425455"/>
          </a:xfrm>
          <a:prstGeom prst="rect">
            <a:avLst/>
          </a:prstGeom>
        </p:spPr>
      </p:pic>
      <p:sp>
        <p:nvSpPr>
          <p:cNvPr id="3" name="Date Placeholder 2">
            <a:extLst>
              <a:ext uri="{FF2B5EF4-FFF2-40B4-BE49-F238E27FC236}">
                <a16:creationId xmlns:a16="http://schemas.microsoft.com/office/drawing/2014/main" id="{6AA044E8-BA31-7A13-1857-3EA2BE48BEAD}"/>
              </a:ext>
            </a:extLst>
          </p:cNvPr>
          <p:cNvSpPr>
            <a:spLocks noGrp="1"/>
          </p:cNvSpPr>
          <p:nvPr>
            <p:ph type="dt" sz="half" idx="10"/>
          </p:nvPr>
        </p:nvSpPr>
        <p:spPr/>
        <p:txBody>
          <a:bodyPr/>
          <a:lstStyle/>
          <a:p>
            <a:r>
              <a:rPr lang="en-US"/>
              <a:t>2026</a:t>
            </a:r>
            <a:endParaRPr lang="en-US" dirty="0"/>
          </a:p>
        </p:txBody>
      </p:sp>
      <p:pic>
        <p:nvPicPr>
          <p:cNvPr id="18" name="Picture 17">
            <a:extLst>
              <a:ext uri="{FF2B5EF4-FFF2-40B4-BE49-F238E27FC236}">
                <a16:creationId xmlns:a16="http://schemas.microsoft.com/office/drawing/2014/main" id="{DE7F9A6F-AA70-B3BC-02D5-1168A19370EA}"/>
              </a:ext>
            </a:extLst>
          </p:cNvPr>
          <p:cNvPicPr>
            <a:picLocks noChangeAspect="1"/>
          </p:cNvPicPr>
          <p:nvPr/>
        </p:nvPicPr>
        <p:blipFill>
          <a:blip r:embed="rId7"/>
          <a:stretch>
            <a:fillRect/>
          </a:stretch>
        </p:blipFill>
        <p:spPr>
          <a:xfrm>
            <a:off x="5970644" y="4136333"/>
            <a:ext cx="5310969" cy="2012267"/>
          </a:xfrm>
          <a:prstGeom prst="rect">
            <a:avLst/>
          </a:prstGeom>
        </p:spPr>
      </p:pic>
      <p:pic>
        <p:nvPicPr>
          <p:cNvPr id="19" name="Picture 18">
            <a:extLst>
              <a:ext uri="{FF2B5EF4-FFF2-40B4-BE49-F238E27FC236}">
                <a16:creationId xmlns:a16="http://schemas.microsoft.com/office/drawing/2014/main" id="{10E7205A-B598-E5DC-B7E2-772718C12C49}"/>
              </a:ext>
            </a:extLst>
          </p:cNvPr>
          <p:cNvPicPr>
            <a:picLocks noChangeAspect="1"/>
          </p:cNvPicPr>
          <p:nvPr/>
        </p:nvPicPr>
        <p:blipFill>
          <a:blip r:embed="rId8"/>
          <a:stretch>
            <a:fillRect/>
          </a:stretch>
        </p:blipFill>
        <p:spPr>
          <a:xfrm>
            <a:off x="8004396" y="4791468"/>
            <a:ext cx="1828959" cy="1060796"/>
          </a:xfrm>
          <a:prstGeom prst="rect">
            <a:avLst/>
          </a:prstGeom>
        </p:spPr>
      </p:pic>
    </p:spTree>
    <p:extLst>
      <p:ext uri="{BB962C8B-B14F-4D97-AF65-F5344CB8AC3E}">
        <p14:creationId xmlns:p14="http://schemas.microsoft.com/office/powerpoint/2010/main" val="90245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EEBF-6F92-6884-7FB1-10D9F9B9F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4C432-C04B-67A3-0A19-116BB25B9042}"/>
              </a:ext>
            </a:extLst>
          </p:cNvPr>
          <p:cNvSpPr>
            <a:spLocks noGrp="1"/>
          </p:cNvSpPr>
          <p:nvPr>
            <p:ph type="title"/>
          </p:nvPr>
        </p:nvSpPr>
        <p:spPr>
          <a:xfrm>
            <a:off x="345947" y="327176"/>
            <a:ext cx="5909983" cy="515508"/>
          </a:xfrm>
        </p:spPr>
        <p:txBody>
          <a:bodyPr>
            <a:normAutofit/>
          </a:bodyPr>
          <a:lstStyle/>
          <a:p>
            <a:r>
              <a:rPr lang="en-GB" dirty="0">
                <a:solidFill>
                  <a:srgbClr val="00B0F0"/>
                </a:solidFill>
              </a:rPr>
              <a:t>AWP</a:t>
            </a:r>
            <a:r>
              <a:rPr lang="en-GB" dirty="0"/>
              <a:t> </a:t>
            </a:r>
            <a:r>
              <a:rPr lang="en-GB" dirty="0">
                <a:solidFill>
                  <a:srgbClr val="00B0F0"/>
                </a:solidFill>
              </a:rPr>
              <a:t>TICKET IN TRIAL</a:t>
            </a:r>
          </a:p>
        </p:txBody>
      </p:sp>
      <p:sp>
        <p:nvSpPr>
          <p:cNvPr id="5" name="Footer Placeholder 4">
            <a:extLst>
              <a:ext uri="{FF2B5EF4-FFF2-40B4-BE49-F238E27FC236}">
                <a16:creationId xmlns:a16="http://schemas.microsoft.com/office/drawing/2014/main" id="{6D515679-F5C6-B1FC-5756-03C0614B1E2C}"/>
              </a:ext>
            </a:extLst>
          </p:cNvPr>
          <p:cNvSpPr>
            <a:spLocks noGrp="1"/>
          </p:cNvSpPr>
          <p:nvPr>
            <p:ph type="ftr" sz="quarter" idx="11"/>
          </p:nvPr>
        </p:nvSpPr>
        <p:spPr/>
        <p:txBody>
          <a:bodyPr/>
          <a:lstStyle/>
          <a:p>
            <a:r>
              <a:rPr lang="en-US"/>
              <a:t>EAG PUB SUMMIT</a:t>
            </a:r>
            <a:endParaRPr lang="en-US" dirty="0"/>
          </a:p>
        </p:txBody>
      </p:sp>
      <p:sp>
        <p:nvSpPr>
          <p:cNvPr id="6" name="Slide Number Placeholder 5">
            <a:extLst>
              <a:ext uri="{FF2B5EF4-FFF2-40B4-BE49-F238E27FC236}">
                <a16:creationId xmlns:a16="http://schemas.microsoft.com/office/drawing/2014/main" id="{BB7008C7-9AFB-36FE-82E9-1F139E1966D6}"/>
              </a:ext>
            </a:extLst>
          </p:cNvPr>
          <p:cNvSpPr>
            <a:spLocks noGrp="1"/>
          </p:cNvSpPr>
          <p:nvPr>
            <p:ph type="sldNum" sz="quarter" idx="12"/>
          </p:nvPr>
        </p:nvSpPr>
        <p:spPr/>
        <p:txBody>
          <a:bodyPr/>
          <a:lstStyle/>
          <a:p>
            <a:fld id="{A49DFD55-3C28-40EF-9E31-A92D2E4017FF}" type="slidenum">
              <a:rPr lang="en-US" smtClean="0"/>
              <a:pPr/>
              <a:t>11</a:t>
            </a:fld>
            <a:endParaRPr lang="en-US" dirty="0"/>
          </a:p>
        </p:txBody>
      </p:sp>
      <p:pic>
        <p:nvPicPr>
          <p:cNvPr id="7" name="Picture 6" descr="Logo&#10;&#10;Description automatically generated">
            <a:extLst>
              <a:ext uri="{FF2B5EF4-FFF2-40B4-BE49-F238E27FC236}">
                <a16:creationId xmlns:a16="http://schemas.microsoft.com/office/drawing/2014/main" id="{BC42C79E-D729-D8C1-FDF9-89BE89B6277E}"/>
              </a:ext>
            </a:extLst>
          </p:cNvPr>
          <p:cNvPicPr>
            <a:picLocks noChangeAspect="1"/>
          </p:cNvPicPr>
          <p:nvPr/>
        </p:nvPicPr>
        <p:blipFill>
          <a:blip r:embed="rId3"/>
          <a:stretch>
            <a:fillRect/>
          </a:stretch>
        </p:blipFill>
        <p:spPr>
          <a:xfrm>
            <a:off x="11281613" y="5678086"/>
            <a:ext cx="910387" cy="1109251"/>
          </a:xfrm>
          <a:prstGeom prst="rect">
            <a:avLst/>
          </a:prstGeom>
          <a:scene3d>
            <a:camera prst="orthographicFront"/>
            <a:lightRig rig="threePt" dir="t"/>
          </a:scene3d>
          <a:sp3d>
            <a:bevelT prst="angle"/>
          </a:sp3d>
        </p:spPr>
      </p:pic>
      <p:pic>
        <p:nvPicPr>
          <p:cNvPr id="15" name="Picture 14">
            <a:extLst>
              <a:ext uri="{FF2B5EF4-FFF2-40B4-BE49-F238E27FC236}">
                <a16:creationId xmlns:a16="http://schemas.microsoft.com/office/drawing/2014/main" id="{6208ACD9-AE29-261C-EAFD-71FE4FA50583}"/>
              </a:ext>
            </a:extLst>
          </p:cNvPr>
          <p:cNvPicPr>
            <a:picLocks noChangeAspect="1"/>
          </p:cNvPicPr>
          <p:nvPr/>
        </p:nvPicPr>
        <p:blipFill>
          <a:blip r:embed="rId4"/>
          <a:stretch>
            <a:fillRect/>
          </a:stretch>
        </p:blipFill>
        <p:spPr>
          <a:xfrm>
            <a:off x="4060548" y="2660938"/>
            <a:ext cx="2463309" cy="1425455"/>
          </a:xfrm>
          <a:prstGeom prst="rect">
            <a:avLst/>
          </a:prstGeom>
        </p:spPr>
      </p:pic>
      <p:sp>
        <p:nvSpPr>
          <p:cNvPr id="3" name="Date Placeholder 2">
            <a:extLst>
              <a:ext uri="{FF2B5EF4-FFF2-40B4-BE49-F238E27FC236}">
                <a16:creationId xmlns:a16="http://schemas.microsoft.com/office/drawing/2014/main" id="{965B891F-EEA2-9BA2-D3B7-D6F59D8C7653}"/>
              </a:ext>
            </a:extLst>
          </p:cNvPr>
          <p:cNvSpPr>
            <a:spLocks noGrp="1"/>
          </p:cNvSpPr>
          <p:nvPr>
            <p:ph type="dt" sz="half" idx="10"/>
          </p:nvPr>
        </p:nvSpPr>
        <p:spPr/>
        <p:txBody>
          <a:bodyPr/>
          <a:lstStyle/>
          <a:p>
            <a:r>
              <a:rPr lang="en-US"/>
              <a:t>2026</a:t>
            </a:r>
            <a:endParaRPr lang="en-US" dirty="0"/>
          </a:p>
        </p:txBody>
      </p:sp>
      <p:pic>
        <p:nvPicPr>
          <p:cNvPr id="12" name="Picture 11">
            <a:extLst>
              <a:ext uri="{FF2B5EF4-FFF2-40B4-BE49-F238E27FC236}">
                <a16:creationId xmlns:a16="http://schemas.microsoft.com/office/drawing/2014/main" id="{3A3E7BA8-E733-CF4B-D0D5-67E0C824F87B}"/>
              </a:ext>
            </a:extLst>
          </p:cNvPr>
          <p:cNvPicPr>
            <a:picLocks noChangeAspect="1"/>
          </p:cNvPicPr>
          <p:nvPr/>
        </p:nvPicPr>
        <p:blipFill>
          <a:blip r:embed="rId5"/>
          <a:stretch>
            <a:fillRect/>
          </a:stretch>
        </p:blipFill>
        <p:spPr>
          <a:xfrm>
            <a:off x="2258749" y="842684"/>
            <a:ext cx="7426343" cy="4621027"/>
          </a:xfrm>
          <a:prstGeom prst="rect">
            <a:avLst/>
          </a:prstGeom>
        </p:spPr>
      </p:pic>
      <p:pic>
        <p:nvPicPr>
          <p:cNvPr id="13" name="Picture 12">
            <a:extLst>
              <a:ext uri="{FF2B5EF4-FFF2-40B4-BE49-F238E27FC236}">
                <a16:creationId xmlns:a16="http://schemas.microsoft.com/office/drawing/2014/main" id="{3EC43F64-37B4-D623-6004-7FEA3497D110}"/>
              </a:ext>
            </a:extLst>
          </p:cNvPr>
          <p:cNvPicPr>
            <a:picLocks noChangeAspect="1"/>
          </p:cNvPicPr>
          <p:nvPr/>
        </p:nvPicPr>
        <p:blipFill>
          <a:blip r:embed="rId6"/>
          <a:stretch>
            <a:fillRect/>
          </a:stretch>
        </p:blipFill>
        <p:spPr>
          <a:xfrm>
            <a:off x="1836171" y="5599111"/>
            <a:ext cx="8077200" cy="757238"/>
          </a:xfrm>
          <a:prstGeom prst="rect">
            <a:avLst/>
          </a:prstGeom>
        </p:spPr>
      </p:pic>
    </p:spTree>
    <p:extLst>
      <p:ext uri="{BB962C8B-B14F-4D97-AF65-F5344CB8AC3E}">
        <p14:creationId xmlns:p14="http://schemas.microsoft.com/office/powerpoint/2010/main" val="300528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299CEE-48EF-E2E3-32FA-804FBA0F268B}"/>
              </a:ext>
            </a:extLst>
          </p:cNvPr>
          <p:cNvPicPr>
            <a:picLocks noChangeAspect="1"/>
          </p:cNvPicPr>
          <p:nvPr/>
        </p:nvPicPr>
        <p:blipFill>
          <a:blip r:embed="rId3"/>
          <a:stretch>
            <a:fillRect/>
          </a:stretch>
        </p:blipFill>
        <p:spPr>
          <a:xfrm>
            <a:off x="407379" y="809564"/>
            <a:ext cx="9894060" cy="5347981"/>
          </a:xfrm>
          <a:prstGeom prst="rect">
            <a:avLst/>
          </a:prstGeom>
        </p:spPr>
      </p:pic>
      <p:sp>
        <p:nvSpPr>
          <p:cNvPr id="5" name="Footer Placeholder 4">
            <a:extLst>
              <a:ext uri="{FF2B5EF4-FFF2-40B4-BE49-F238E27FC236}">
                <a16:creationId xmlns:a16="http://schemas.microsoft.com/office/drawing/2014/main" id="{1E8B559C-A177-578C-E97B-B2F4AB9E7942}"/>
              </a:ext>
            </a:extLst>
          </p:cNvPr>
          <p:cNvSpPr>
            <a:spLocks noGrp="1"/>
          </p:cNvSpPr>
          <p:nvPr>
            <p:ph type="ftr" sz="quarter" idx="11"/>
          </p:nvPr>
        </p:nvSpPr>
        <p:spPr/>
        <p:txBody>
          <a:bodyPr/>
          <a:lstStyle/>
          <a:p>
            <a:r>
              <a:rPr lang="en-US"/>
              <a:t>EAG PUB SUMMIT</a:t>
            </a:r>
            <a:endParaRPr lang="en-US" dirty="0"/>
          </a:p>
        </p:txBody>
      </p:sp>
      <p:sp>
        <p:nvSpPr>
          <p:cNvPr id="6" name="Slide Number Placeholder 5">
            <a:extLst>
              <a:ext uri="{FF2B5EF4-FFF2-40B4-BE49-F238E27FC236}">
                <a16:creationId xmlns:a16="http://schemas.microsoft.com/office/drawing/2014/main" id="{C188DEF7-88F8-BA6B-DE8B-B1E746A6F2D3}"/>
              </a:ext>
            </a:extLst>
          </p:cNvPr>
          <p:cNvSpPr>
            <a:spLocks noGrp="1"/>
          </p:cNvSpPr>
          <p:nvPr>
            <p:ph type="sldNum" sz="quarter" idx="12"/>
          </p:nvPr>
        </p:nvSpPr>
        <p:spPr/>
        <p:txBody>
          <a:bodyPr/>
          <a:lstStyle/>
          <a:p>
            <a:fld id="{A49DFD55-3C28-40EF-9E31-A92D2E4017FF}" type="slidenum">
              <a:rPr lang="en-US" smtClean="0"/>
              <a:pPr/>
              <a:t>12</a:t>
            </a:fld>
            <a:endParaRPr lang="en-US" dirty="0"/>
          </a:p>
        </p:txBody>
      </p:sp>
      <p:pic>
        <p:nvPicPr>
          <p:cNvPr id="4" name="Picture 3" descr="Logo&#10;&#10;Description automatically generated">
            <a:extLst>
              <a:ext uri="{FF2B5EF4-FFF2-40B4-BE49-F238E27FC236}">
                <a16:creationId xmlns:a16="http://schemas.microsoft.com/office/drawing/2014/main" id="{DAA1CB4C-E67F-E3B9-0BD6-C66FC76ED6EE}"/>
              </a:ext>
            </a:extLst>
          </p:cNvPr>
          <p:cNvPicPr>
            <a:picLocks noChangeAspect="1"/>
          </p:cNvPicPr>
          <p:nvPr/>
        </p:nvPicPr>
        <p:blipFill>
          <a:blip r:embed="rId4"/>
          <a:stretch>
            <a:fillRect/>
          </a:stretch>
        </p:blipFill>
        <p:spPr>
          <a:xfrm>
            <a:off x="11281613" y="5678086"/>
            <a:ext cx="910387" cy="1109251"/>
          </a:xfrm>
          <a:prstGeom prst="rect">
            <a:avLst/>
          </a:prstGeom>
        </p:spPr>
      </p:pic>
      <p:sp>
        <p:nvSpPr>
          <p:cNvPr id="10" name="Title 1">
            <a:extLst>
              <a:ext uri="{FF2B5EF4-FFF2-40B4-BE49-F238E27FC236}">
                <a16:creationId xmlns:a16="http://schemas.microsoft.com/office/drawing/2014/main" id="{962D9CBC-2997-EBB9-646D-D6504F785D56}"/>
              </a:ext>
            </a:extLst>
          </p:cNvPr>
          <p:cNvSpPr>
            <a:spLocks noGrp="1"/>
          </p:cNvSpPr>
          <p:nvPr>
            <p:ph type="title"/>
          </p:nvPr>
        </p:nvSpPr>
        <p:spPr>
          <a:xfrm>
            <a:off x="324741" y="198956"/>
            <a:ext cx="9124209" cy="515508"/>
          </a:xfrm>
        </p:spPr>
        <p:txBody>
          <a:bodyPr>
            <a:normAutofit fontScale="90000"/>
          </a:bodyPr>
          <a:lstStyle/>
          <a:p>
            <a:r>
              <a:rPr lang="en-GB" dirty="0">
                <a:solidFill>
                  <a:srgbClr val="00B0F0"/>
                </a:solidFill>
              </a:rPr>
              <a:t>Pool Table DUAL PAYMENT – Transaction VALUE</a:t>
            </a:r>
          </a:p>
        </p:txBody>
      </p:sp>
      <p:sp>
        <p:nvSpPr>
          <p:cNvPr id="13" name="TextBox 12">
            <a:extLst>
              <a:ext uri="{FF2B5EF4-FFF2-40B4-BE49-F238E27FC236}">
                <a16:creationId xmlns:a16="http://schemas.microsoft.com/office/drawing/2014/main" id="{9A0704CE-133C-5F03-F24C-44D99EB725EC}"/>
              </a:ext>
            </a:extLst>
          </p:cNvPr>
          <p:cNvSpPr txBox="1"/>
          <p:nvPr/>
        </p:nvSpPr>
        <p:spPr>
          <a:xfrm>
            <a:off x="7166873" y="6157545"/>
            <a:ext cx="3937161" cy="646331"/>
          </a:xfrm>
          <a:prstGeom prst="rect">
            <a:avLst/>
          </a:prstGeom>
          <a:noFill/>
        </p:spPr>
        <p:txBody>
          <a:bodyPr wrap="square" rtlCol="0">
            <a:spAutoFit/>
          </a:bodyPr>
          <a:lstStyle/>
          <a:p>
            <a:r>
              <a:rPr lang="en-GB" dirty="0">
                <a:solidFill>
                  <a:srgbClr val="00B0F0"/>
                </a:solidFill>
              </a:rPr>
              <a:t>79.8% of all pool tables are now dual pay – Managed up from 62% in 24</a:t>
            </a:r>
          </a:p>
        </p:txBody>
      </p:sp>
      <p:pic>
        <p:nvPicPr>
          <p:cNvPr id="14" name="Picture 13">
            <a:extLst>
              <a:ext uri="{FF2B5EF4-FFF2-40B4-BE49-F238E27FC236}">
                <a16:creationId xmlns:a16="http://schemas.microsoft.com/office/drawing/2014/main" id="{DFAF146E-480F-6E77-5443-9EDCF5021C2E}"/>
              </a:ext>
            </a:extLst>
          </p:cNvPr>
          <p:cNvPicPr>
            <a:picLocks noChangeAspect="1"/>
          </p:cNvPicPr>
          <p:nvPr/>
        </p:nvPicPr>
        <p:blipFill>
          <a:blip r:embed="rId5"/>
          <a:stretch>
            <a:fillRect/>
          </a:stretch>
        </p:blipFill>
        <p:spPr>
          <a:xfrm>
            <a:off x="1942223" y="1794911"/>
            <a:ext cx="5889246" cy="3407959"/>
          </a:xfrm>
          <a:prstGeom prst="rect">
            <a:avLst/>
          </a:prstGeom>
        </p:spPr>
      </p:pic>
      <p:sp>
        <p:nvSpPr>
          <p:cNvPr id="2" name="Date Placeholder 1">
            <a:extLst>
              <a:ext uri="{FF2B5EF4-FFF2-40B4-BE49-F238E27FC236}">
                <a16:creationId xmlns:a16="http://schemas.microsoft.com/office/drawing/2014/main" id="{54E4A9CF-AD25-5302-0538-79F09118F566}"/>
              </a:ext>
            </a:extLst>
          </p:cNvPr>
          <p:cNvSpPr>
            <a:spLocks noGrp="1"/>
          </p:cNvSpPr>
          <p:nvPr>
            <p:ph type="dt" sz="half" idx="10"/>
          </p:nvPr>
        </p:nvSpPr>
        <p:spPr/>
        <p:txBody>
          <a:bodyPr/>
          <a:lstStyle/>
          <a:p>
            <a:r>
              <a:rPr lang="en-US"/>
              <a:t>2026</a:t>
            </a:r>
            <a:endParaRPr lang="en-US" dirty="0"/>
          </a:p>
        </p:txBody>
      </p:sp>
    </p:spTree>
    <p:extLst>
      <p:ext uri="{BB962C8B-B14F-4D97-AF65-F5344CB8AC3E}">
        <p14:creationId xmlns:p14="http://schemas.microsoft.com/office/powerpoint/2010/main" val="256945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A269D-C556-D741-41EA-CE0F772616E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E5A19D4-F1FB-1B7A-E821-32B2FDD3ACC2}"/>
              </a:ext>
            </a:extLst>
          </p:cNvPr>
          <p:cNvPicPr>
            <a:picLocks noChangeAspect="1"/>
          </p:cNvPicPr>
          <p:nvPr/>
        </p:nvPicPr>
        <p:blipFill>
          <a:blip r:embed="rId3"/>
          <a:stretch>
            <a:fillRect/>
          </a:stretch>
        </p:blipFill>
        <p:spPr>
          <a:xfrm>
            <a:off x="1607480" y="824875"/>
            <a:ext cx="8217951" cy="5208249"/>
          </a:xfrm>
          <a:prstGeom prst="rect">
            <a:avLst/>
          </a:prstGeom>
        </p:spPr>
      </p:pic>
      <p:sp>
        <p:nvSpPr>
          <p:cNvPr id="6" name="Slide Number Placeholder 5">
            <a:extLst>
              <a:ext uri="{FF2B5EF4-FFF2-40B4-BE49-F238E27FC236}">
                <a16:creationId xmlns:a16="http://schemas.microsoft.com/office/drawing/2014/main" id="{9D9B4EE2-8885-7ED5-E5CB-82D6B940C291}"/>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13</a:t>
            </a:fld>
            <a:endParaRPr lang="en-US" dirty="0"/>
          </a:p>
        </p:txBody>
      </p:sp>
      <p:pic>
        <p:nvPicPr>
          <p:cNvPr id="8" name="Picture 7" descr="Logo&#10;&#10;Description automatically generated">
            <a:extLst>
              <a:ext uri="{FF2B5EF4-FFF2-40B4-BE49-F238E27FC236}">
                <a16:creationId xmlns:a16="http://schemas.microsoft.com/office/drawing/2014/main" id="{318004CF-7BC3-B07C-14DE-B9702B69BDAB}"/>
              </a:ext>
            </a:extLst>
          </p:cNvPr>
          <p:cNvPicPr>
            <a:picLocks noChangeAspect="1"/>
          </p:cNvPicPr>
          <p:nvPr/>
        </p:nvPicPr>
        <p:blipFill>
          <a:blip r:embed="rId4"/>
          <a:stretch>
            <a:fillRect/>
          </a:stretch>
        </p:blipFill>
        <p:spPr>
          <a:xfrm>
            <a:off x="11116612" y="199306"/>
            <a:ext cx="910387" cy="1109251"/>
          </a:xfrm>
          <a:prstGeom prst="rect">
            <a:avLst/>
          </a:prstGeom>
        </p:spPr>
      </p:pic>
      <p:sp>
        <p:nvSpPr>
          <p:cNvPr id="4" name="Title 1">
            <a:extLst>
              <a:ext uri="{FF2B5EF4-FFF2-40B4-BE49-F238E27FC236}">
                <a16:creationId xmlns:a16="http://schemas.microsoft.com/office/drawing/2014/main" id="{37940BA9-2B96-A13B-770F-B133E43C2A01}"/>
              </a:ext>
            </a:extLst>
          </p:cNvPr>
          <p:cNvSpPr txBox="1">
            <a:spLocks/>
          </p:cNvSpPr>
          <p:nvPr/>
        </p:nvSpPr>
        <p:spPr>
          <a:xfrm>
            <a:off x="345947" y="327176"/>
            <a:ext cx="7393146" cy="515508"/>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600" kern="1200" cap="all" spc="150" baseline="0">
                <a:solidFill>
                  <a:schemeClr val="bg1"/>
                </a:solidFill>
                <a:latin typeface="+mj-lt"/>
                <a:ea typeface="+mj-ea"/>
                <a:cs typeface="+mj-cs"/>
              </a:defRPr>
            </a:lvl1pPr>
          </a:lstStyle>
          <a:p>
            <a:r>
              <a:rPr lang="en-GB" dirty="0">
                <a:solidFill>
                  <a:srgbClr val="00B0F0"/>
                </a:solidFill>
              </a:rPr>
              <a:t>DUAL PAYMENT – POOL</a:t>
            </a:r>
          </a:p>
        </p:txBody>
      </p:sp>
      <p:sp>
        <p:nvSpPr>
          <p:cNvPr id="5" name="Footer Placeholder 4">
            <a:extLst>
              <a:ext uri="{FF2B5EF4-FFF2-40B4-BE49-F238E27FC236}">
                <a16:creationId xmlns:a16="http://schemas.microsoft.com/office/drawing/2014/main" id="{864139FE-F68F-C03F-3E6B-3B59E4957F53}"/>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pic>
        <p:nvPicPr>
          <p:cNvPr id="7" name="Picture 6">
            <a:extLst>
              <a:ext uri="{FF2B5EF4-FFF2-40B4-BE49-F238E27FC236}">
                <a16:creationId xmlns:a16="http://schemas.microsoft.com/office/drawing/2014/main" id="{6201F6A3-9A83-D6E5-89DF-B8A48A4CBD4F}"/>
              </a:ext>
            </a:extLst>
          </p:cNvPr>
          <p:cNvPicPr>
            <a:picLocks noChangeAspect="1"/>
          </p:cNvPicPr>
          <p:nvPr/>
        </p:nvPicPr>
        <p:blipFill>
          <a:blip r:embed="rId5">
            <a:alphaModFix amt="50000"/>
          </a:blip>
          <a:stretch>
            <a:fillRect/>
          </a:stretch>
        </p:blipFill>
        <p:spPr>
          <a:xfrm>
            <a:off x="1206364" y="1195370"/>
            <a:ext cx="5889246" cy="3407959"/>
          </a:xfrm>
          <a:prstGeom prst="rect">
            <a:avLst/>
          </a:prstGeom>
        </p:spPr>
      </p:pic>
      <p:sp>
        <p:nvSpPr>
          <p:cNvPr id="2" name="Date Placeholder 1">
            <a:extLst>
              <a:ext uri="{FF2B5EF4-FFF2-40B4-BE49-F238E27FC236}">
                <a16:creationId xmlns:a16="http://schemas.microsoft.com/office/drawing/2014/main" id="{A76A5073-07D4-826C-75EC-CBC0C023B3E4}"/>
              </a:ext>
            </a:extLst>
          </p:cNvPr>
          <p:cNvSpPr>
            <a:spLocks noGrp="1"/>
          </p:cNvSpPr>
          <p:nvPr>
            <p:ph type="dt" sz="half" idx="10"/>
          </p:nvPr>
        </p:nvSpPr>
        <p:spPr/>
        <p:txBody>
          <a:bodyPr/>
          <a:lstStyle/>
          <a:p>
            <a:r>
              <a:rPr lang="en-US"/>
              <a:t>2026</a:t>
            </a:r>
            <a:endParaRPr lang="en-US" dirty="0"/>
          </a:p>
        </p:txBody>
      </p:sp>
      <p:pic>
        <p:nvPicPr>
          <p:cNvPr id="11" name="Picture 10">
            <a:extLst>
              <a:ext uri="{FF2B5EF4-FFF2-40B4-BE49-F238E27FC236}">
                <a16:creationId xmlns:a16="http://schemas.microsoft.com/office/drawing/2014/main" id="{1EEF2783-C9B3-CE74-1847-7DC360F64952}"/>
              </a:ext>
            </a:extLst>
          </p:cNvPr>
          <p:cNvPicPr>
            <a:picLocks noChangeAspect="1"/>
          </p:cNvPicPr>
          <p:nvPr/>
        </p:nvPicPr>
        <p:blipFill>
          <a:blip r:embed="rId6"/>
          <a:stretch>
            <a:fillRect/>
          </a:stretch>
        </p:blipFill>
        <p:spPr>
          <a:xfrm>
            <a:off x="6384663" y="3428999"/>
            <a:ext cx="5642336" cy="1118494"/>
          </a:xfrm>
          <a:prstGeom prst="rect">
            <a:avLst/>
          </a:prstGeom>
        </p:spPr>
      </p:pic>
    </p:spTree>
    <p:extLst>
      <p:ext uri="{BB962C8B-B14F-4D97-AF65-F5344CB8AC3E}">
        <p14:creationId xmlns:p14="http://schemas.microsoft.com/office/powerpoint/2010/main" val="80625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8B559C-A177-578C-E97B-B2F4AB9E7942}"/>
              </a:ext>
            </a:extLst>
          </p:cNvPr>
          <p:cNvSpPr>
            <a:spLocks noGrp="1"/>
          </p:cNvSpPr>
          <p:nvPr>
            <p:ph type="ftr" sz="quarter" idx="11"/>
          </p:nvPr>
        </p:nvSpPr>
        <p:spPr/>
        <p:txBody>
          <a:bodyPr/>
          <a:lstStyle/>
          <a:p>
            <a:r>
              <a:rPr lang="en-US" dirty="0"/>
              <a:t>EAG PUB SUMMIT</a:t>
            </a:r>
          </a:p>
        </p:txBody>
      </p:sp>
      <p:sp>
        <p:nvSpPr>
          <p:cNvPr id="6" name="Slide Number Placeholder 5">
            <a:extLst>
              <a:ext uri="{FF2B5EF4-FFF2-40B4-BE49-F238E27FC236}">
                <a16:creationId xmlns:a16="http://schemas.microsoft.com/office/drawing/2014/main" id="{C188DEF7-88F8-BA6B-DE8B-B1E746A6F2D3}"/>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7" name="Picture 6" descr="A logo with a letter in the middle&#10;&#10;Description automatically generated">
            <a:extLst>
              <a:ext uri="{FF2B5EF4-FFF2-40B4-BE49-F238E27FC236}">
                <a16:creationId xmlns:a16="http://schemas.microsoft.com/office/drawing/2014/main" id="{4E1D06D3-527D-064F-5A0C-121EB8138916}"/>
              </a:ext>
            </a:extLst>
          </p:cNvPr>
          <p:cNvPicPr>
            <a:picLocks noChangeAspect="1"/>
          </p:cNvPicPr>
          <p:nvPr/>
        </p:nvPicPr>
        <p:blipFill>
          <a:blip r:embed="rId3"/>
          <a:stretch>
            <a:fillRect/>
          </a:stretch>
        </p:blipFill>
        <p:spPr>
          <a:xfrm>
            <a:off x="10280493" y="5675375"/>
            <a:ext cx="1810555" cy="1046099"/>
          </a:xfrm>
          <a:prstGeom prst="rect">
            <a:avLst/>
          </a:prstGeom>
        </p:spPr>
      </p:pic>
      <p:sp>
        <p:nvSpPr>
          <p:cNvPr id="13" name="Title 1">
            <a:extLst>
              <a:ext uri="{FF2B5EF4-FFF2-40B4-BE49-F238E27FC236}">
                <a16:creationId xmlns:a16="http://schemas.microsoft.com/office/drawing/2014/main" id="{B0947F5B-480E-65A7-1251-91622FF5A922}"/>
              </a:ext>
            </a:extLst>
          </p:cNvPr>
          <p:cNvSpPr>
            <a:spLocks noGrp="1"/>
          </p:cNvSpPr>
          <p:nvPr>
            <p:ph type="title"/>
          </p:nvPr>
        </p:nvSpPr>
        <p:spPr>
          <a:xfrm>
            <a:off x="345946" y="327175"/>
            <a:ext cx="9712454" cy="569752"/>
          </a:xfrm>
        </p:spPr>
        <p:txBody>
          <a:bodyPr>
            <a:normAutofit/>
          </a:bodyPr>
          <a:lstStyle/>
          <a:p>
            <a:r>
              <a:rPr lang="en-GB" dirty="0">
                <a:solidFill>
                  <a:srgbClr val="00B0F0"/>
                </a:solidFill>
              </a:rPr>
              <a:t>£ INCOME LEVELS FROM OTHER PRODUCT TYPES</a:t>
            </a:r>
          </a:p>
        </p:txBody>
      </p:sp>
      <p:sp>
        <p:nvSpPr>
          <p:cNvPr id="2" name="Date Placeholder 1">
            <a:extLst>
              <a:ext uri="{FF2B5EF4-FFF2-40B4-BE49-F238E27FC236}">
                <a16:creationId xmlns:a16="http://schemas.microsoft.com/office/drawing/2014/main" id="{748D789C-9733-966F-38CB-85CD1FB40AAC}"/>
              </a:ext>
            </a:extLst>
          </p:cNvPr>
          <p:cNvSpPr>
            <a:spLocks noGrp="1"/>
          </p:cNvSpPr>
          <p:nvPr>
            <p:ph type="dt" sz="half" idx="10"/>
          </p:nvPr>
        </p:nvSpPr>
        <p:spPr/>
        <p:txBody>
          <a:bodyPr/>
          <a:lstStyle/>
          <a:p>
            <a:r>
              <a:rPr lang="en-US" dirty="0"/>
              <a:t>2026</a:t>
            </a:r>
          </a:p>
        </p:txBody>
      </p:sp>
      <p:pic>
        <p:nvPicPr>
          <p:cNvPr id="8" name="Picture 7">
            <a:extLst>
              <a:ext uri="{FF2B5EF4-FFF2-40B4-BE49-F238E27FC236}">
                <a16:creationId xmlns:a16="http://schemas.microsoft.com/office/drawing/2014/main" id="{20DCAC3F-748C-2FC1-BA92-8664AF034C74}"/>
              </a:ext>
            </a:extLst>
          </p:cNvPr>
          <p:cNvPicPr>
            <a:picLocks noChangeAspect="1"/>
          </p:cNvPicPr>
          <p:nvPr/>
        </p:nvPicPr>
        <p:blipFill>
          <a:blip r:embed="rId4"/>
          <a:stretch>
            <a:fillRect/>
          </a:stretch>
        </p:blipFill>
        <p:spPr>
          <a:xfrm>
            <a:off x="942193" y="2180026"/>
            <a:ext cx="10293555" cy="2216361"/>
          </a:xfrm>
          <a:prstGeom prst="rect">
            <a:avLst/>
          </a:prstGeom>
        </p:spPr>
      </p:pic>
    </p:spTree>
    <p:extLst>
      <p:ext uri="{BB962C8B-B14F-4D97-AF65-F5344CB8AC3E}">
        <p14:creationId xmlns:p14="http://schemas.microsoft.com/office/powerpoint/2010/main" val="360134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dirty="0"/>
              <a:t>Simon Barff</a:t>
            </a:r>
          </a:p>
          <a:p>
            <a:r>
              <a:rPr lang="en-US" dirty="0"/>
              <a:t>simonbarff@clms.co.uk</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15</a:t>
            </a:fld>
            <a:endParaRPr lang="en-US" dirty="0"/>
          </a:p>
        </p:txBody>
      </p:sp>
      <p:pic>
        <p:nvPicPr>
          <p:cNvPr id="8" name="Picture 7" descr="Logo&#10;&#10;Description automatically generated">
            <a:extLst>
              <a:ext uri="{FF2B5EF4-FFF2-40B4-BE49-F238E27FC236}">
                <a16:creationId xmlns:a16="http://schemas.microsoft.com/office/drawing/2014/main" id="{3045415C-B456-2822-3080-95B41466FED8}"/>
              </a:ext>
            </a:extLst>
          </p:cNvPr>
          <p:cNvPicPr>
            <a:picLocks noChangeAspect="1"/>
          </p:cNvPicPr>
          <p:nvPr/>
        </p:nvPicPr>
        <p:blipFill>
          <a:blip r:embed="rId3"/>
          <a:stretch>
            <a:fillRect/>
          </a:stretch>
        </p:blipFill>
        <p:spPr>
          <a:xfrm>
            <a:off x="11116612" y="199306"/>
            <a:ext cx="910387" cy="1109251"/>
          </a:xfrm>
          <a:prstGeom prst="rect">
            <a:avLst/>
          </a:prstGeom>
        </p:spPr>
      </p:pic>
      <p:sp>
        <p:nvSpPr>
          <p:cNvPr id="4" name="Footer Placeholder 4">
            <a:extLst>
              <a:ext uri="{FF2B5EF4-FFF2-40B4-BE49-F238E27FC236}">
                <a16:creationId xmlns:a16="http://schemas.microsoft.com/office/drawing/2014/main" id="{ADB14D73-DD33-F704-D594-BA7596CF2C35}"/>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sp>
        <p:nvSpPr>
          <p:cNvPr id="5" name="Date Placeholder 4">
            <a:extLst>
              <a:ext uri="{FF2B5EF4-FFF2-40B4-BE49-F238E27FC236}">
                <a16:creationId xmlns:a16="http://schemas.microsoft.com/office/drawing/2014/main" id="{29F50778-75A5-D543-1452-D2E96FBA26A7}"/>
              </a:ext>
            </a:extLst>
          </p:cNvPr>
          <p:cNvSpPr>
            <a:spLocks noGrp="1"/>
          </p:cNvSpPr>
          <p:nvPr>
            <p:ph type="dt" sz="half" idx="10"/>
          </p:nvPr>
        </p:nvSpPr>
        <p:spPr/>
        <p:txBody>
          <a:bodyPr/>
          <a:lstStyle/>
          <a:p>
            <a:r>
              <a:rPr lang="en-US"/>
              <a:t>2026</a:t>
            </a:r>
            <a:endParaRPr lang="en-US" dirty="0"/>
          </a:p>
        </p:txBody>
      </p:sp>
    </p:spTree>
    <p:extLst>
      <p:ext uri="{BB962C8B-B14F-4D97-AF65-F5344CB8AC3E}">
        <p14:creationId xmlns:p14="http://schemas.microsoft.com/office/powerpoint/2010/main" val="196978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1C3DC3-D8DB-A48A-82BB-7EDDF9D2FE7A}"/>
              </a:ext>
            </a:extLst>
          </p:cNvPr>
          <p:cNvPicPr>
            <a:picLocks noChangeAspect="1"/>
          </p:cNvPicPr>
          <p:nvPr/>
        </p:nvPicPr>
        <p:blipFill>
          <a:blip r:embed="rId3">
            <a:alphaModFix amt="70000"/>
          </a:blip>
          <a:stretch>
            <a:fillRect/>
          </a:stretch>
        </p:blipFill>
        <p:spPr>
          <a:xfrm>
            <a:off x="276722" y="1801637"/>
            <a:ext cx="8963185" cy="4384588"/>
          </a:xfrm>
          <a:prstGeom prst="rect">
            <a:avLst/>
          </a:prstGeom>
        </p:spPr>
      </p:pic>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716280" y="380365"/>
            <a:ext cx="4541520" cy="610235"/>
          </a:xfrm>
        </p:spPr>
        <p:txBody>
          <a:bodyPr anchor="b">
            <a:normAutofit/>
          </a:bodyPr>
          <a:lstStyle/>
          <a:p>
            <a:r>
              <a:rPr lang="en-US" b="1" dirty="0"/>
              <a:t>PUB MARKET OVERVIEW</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5536305" y="6356350"/>
            <a:ext cx="987552" cy="365125"/>
          </a:xfrm>
        </p:spPr>
        <p:txBody>
          <a:bodyPr anchor="ctr">
            <a:normAutofit/>
          </a:bodyPr>
          <a:lstStyle/>
          <a:p>
            <a:pPr>
              <a:spcAft>
                <a:spcPts val="600"/>
              </a:spcAft>
            </a:pPr>
            <a:fld id="{A49DFD55-3C28-40EF-9E31-A92D2E4017FF}" type="slidenum">
              <a:rPr lang="en-US" smtClean="0"/>
              <a:pPr>
                <a:spcAft>
                  <a:spcPts val="600"/>
                </a:spcAft>
              </a:pPr>
              <a:t>16</a:t>
            </a:fld>
            <a:endParaRPr lang="en-US"/>
          </a:p>
        </p:txBody>
      </p:sp>
      <p:pic>
        <p:nvPicPr>
          <p:cNvPr id="9" name="Picture 8" descr="Logo&#10;&#10;Description automatically generated">
            <a:extLst>
              <a:ext uri="{FF2B5EF4-FFF2-40B4-BE49-F238E27FC236}">
                <a16:creationId xmlns:a16="http://schemas.microsoft.com/office/drawing/2014/main" id="{CEF3EF88-58FE-3C06-B75D-38D6F9030DEC}"/>
              </a:ext>
            </a:extLst>
          </p:cNvPr>
          <p:cNvPicPr>
            <a:picLocks noChangeAspect="1"/>
          </p:cNvPicPr>
          <p:nvPr/>
        </p:nvPicPr>
        <p:blipFill>
          <a:blip r:embed="rId4"/>
          <a:stretch>
            <a:fillRect/>
          </a:stretch>
        </p:blipFill>
        <p:spPr>
          <a:xfrm>
            <a:off x="11223292" y="5612223"/>
            <a:ext cx="910387" cy="1109251"/>
          </a:xfrm>
          <a:prstGeom prst="rect">
            <a:avLst/>
          </a:prstGeom>
        </p:spPr>
      </p:pic>
      <p:graphicFrame>
        <p:nvGraphicFramePr>
          <p:cNvPr id="11" name="Chart 10">
            <a:extLst>
              <a:ext uri="{FF2B5EF4-FFF2-40B4-BE49-F238E27FC236}">
                <a16:creationId xmlns:a16="http://schemas.microsoft.com/office/drawing/2014/main" id="{0C26F610-E8E6-4875-A193-79C67DECA275}"/>
              </a:ext>
            </a:extLst>
          </p:cNvPr>
          <p:cNvGraphicFramePr>
            <a:graphicFrameLocks noChangeAspect="1"/>
          </p:cNvGraphicFramePr>
          <p:nvPr>
            <p:extLst>
              <p:ext uri="{D42A27DB-BD31-4B8C-83A1-F6EECF244321}">
                <p14:modId xmlns:p14="http://schemas.microsoft.com/office/powerpoint/2010/main" val="3759366153"/>
              </p:ext>
            </p:extLst>
          </p:nvPr>
        </p:nvGraphicFramePr>
        <p:xfrm>
          <a:off x="7665994" y="136526"/>
          <a:ext cx="4467685" cy="2073488"/>
        </p:xfrm>
        <a:graphic>
          <a:graphicData uri="http://schemas.openxmlformats.org/drawingml/2006/chart">
            <c:chart xmlns:c="http://schemas.openxmlformats.org/drawingml/2006/chart" xmlns:r="http://schemas.openxmlformats.org/officeDocument/2006/relationships" r:id="rId5"/>
          </a:graphicData>
        </a:graphic>
      </p:graphicFrame>
      <p:sp>
        <p:nvSpPr>
          <p:cNvPr id="13" name="Footer Placeholder 4">
            <a:extLst>
              <a:ext uri="{FF2B5EF4-FFF2-40B4-BE49-F238E27FC236}">
                <a16:creationId xmlns:a16="http://schemas.microsoft.com/office/drawing/2014/main" id="{0C076C9F-FA67-A36C-BE7F-DD534C4EAA0D}"/>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sp>
        <p:nvSpPr>
          <p:cNvPr id="5" name="Date Placeholder 4">
            <a:extLst>
              <a:ext uri="{FF2B5EF4-FFF2-40B4-BE49-F238E27FC236}">
                <a16:creationId xmlns:a16="http://schemas.microsoft.com/office/drawing/2014/main" id="{6A6E56EB-F9C3-DEE1-73C2-0AA2E0B80501}"/>
              </a:ext>
            </a:extLst>
          </p:cNvPr>
          <p:cNvSpPr>
            <a:spLocks noGrp="1"/>
          </p:cNvSpPr>
          <p:nvPr>
            <p:ph type="dt" sz="half" idx="10"/>
          </p:nvPr>
        </p:nvSpPr>
        <p:spPr/>
        <p:txBody>
          <a:bodyPr/>
          <a:lstStyle/>
          <a:p>
            <a:r>
              <a:rPr lang="en-US"/>
              <a:t>2026</a:t>
            </a:r>
            <a:endParaRPr lang="en-US" dirty="0"/>
          </a:p>
        </p:txBody>
      </p:sp>
    </p:spTree>
    <p:extLst>
      <p:ext uri="{BB962C8B-B14F-4D97-AF65-F5344CB8AC3E}">
        <p14:creationId xmlns:p14="http://schemas.microsoft.com/office/powerpoint/2010/main" val="2896385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5536305" y="6356350"/>
            <a:ext cx="987552" cy="365125"/>
          </a:xfrm>
        </p:spPr>
        <p:txBody>
          <a:bodyPr anchor="ctr">
            <a:normAutofit/>
          </a:bodyPr>
          <a:lstStyle/>
          <a:p>
            <a:pPr>
              <a:spcAft>
                <a:spcPts val="600"/>
              </a:spcAft>
            </a:pPr>
            <a:fld id="{A49DFD55-3C28-40EF-9E31-A92D2E4017FF}" type="slidenum">
              <a:rPr lang="en-US" smtClean="0"/>
              <a:pPr>
                <a:spcAft>
                  <a:spcPts val="600"/>
                </a:spcAft>
              </a:pPr>
              <a:t>17</a:t>
            </a:fld>
            <a:endParaRPr lang="en-US"/>
          </a:p>
        </p:txBody>
      </p:sp>
      <p:pic>
        <p:nvPicPr>
          <p:cNvPr id="35" name="Picture 34" descr="Logo&#10;&#10;Description automatically generated">
            <a:extLst>
              <a:ext uri="{FF2B5EF4-FFF2-40B4-BE49-F238E27FC236}">
                <a16:creationId xmlns:a16="http://schemas.microsoft.com/office/drawing/2014/main" id="{2D27C84D-F414-3CDE-F753-D6686BA716F5}"/>
              </a:ext>
            </a:extLst>
          </p:cNvPr>
          <p:cNvPicPr>
            <a:picLocks noChangeAspect="1"/>
          </p:cNvPicPr>
          <p:nvPr/>
        </p:nvPicPr>
        <p:blipFill>
          <a:blip r:embed="rId3"/>
          <a:stretch>
            <a:fillRect/>
          </a:stretch>
        </p:blipFill>
        <p:spPr>
          <a:xfrm>
            <a:off x="11231902" y="5612223"/>
            <a:ext cx="910387" cy="1109251"/>
          </a:xfrm>
          <a:prstGeom prst="rect">
            <a:avLst/>
          </a:prstGeom>
        </p:spPr>
      </p:pic>
      <p:sp>
        <p:nvSpPr>
          <p:cNvPr id="37" name="Title 2">
            <a:extLst>
              <a:ext uri="{FF2B5EF4-FFF2-40B4-BE49-F238E27FC236}">
                <a16:creationId xmlns:a16="http://schemas.microsoft.com/office/drawing/2014/main" id="{3D7DC183-8D18-F6B8-E557-EC9D8885F4FC}"/>
              </a:ext>
            </a:extLst>
          </p:cNvPr>
          <p:cNvSpPr>
            <a:spLocks noGrp="1"/>
          </p:cNvSpPr>
          <p:nvPr>
            <p:ph type="title"/>
          </p:nvPr>
        </p:nvSpPr>
        <p:spPr>
          <a:xfrm>
            <a:off x="716280" y="380365"/>
            <a:ext cx="4541520" cy="610235"/>
          </a:xfrm>
        </p:spPr>
        <p:txBody>
          <a:bodyPr anchor="b">
            <a:normAutofit/>
          </a:bodyPr>
          <a:lstStyle/>
          <a:p>
            <a:r>
              <a:rPr lang="en-US" b="1" dirty="0"/>
              <a:t>PUB MARKET OVERVIEW</a:t>
            </a:r>
          </a:p>
        </p:txBody>
      </p:sp>
      <p:sp>
        <p:nvSpPr>
          <p:cNvPr id="6" name="Footer Placeholder 4">
            <a:extLst>
              <a:ext uri="{FF2B5EF4-FFF2-40B4-BE49-F238E27FC236}">
                <a16:creationId xmlns:a16="http://schemas.microsoft.com/office/drawing/2014/main" id="{543BD9A4-5A16-E34F-B1D4-EB6411D6AF2D}"/>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graphicFrame>
        <p:nvGraphicFramePr>
          <p:cNvPr id="8" name="Chart 7">
            <a:extLst>
              <a:ext uri="{FF2B5EF4-FFF2-40B4-BE49-F238E27FC236}">
                <a16:creationId xmlns:a16="http://schemas.microsoft.com/office/drawing/2014/main" id="{1C346A9B-2C2D-4120-9D7B-DB27A865549B}"/>
              </a:ext>
            </a:extLst>
          </p:cNvPr>
          <p:cNvGraphicFramePr>
            <a:graphicFrameLocks noChangeAspect="1"/>
          </p:cNvGraphicFramePr>
          <p:nvPr>
            <p:extLst>
              <p:ext uri="{D42A27DB-BD31-4B8C-83A1-F6EECF244321}">
                <p14:modId xmlns:p14="http://schemas.microsoft.com/office/powerpoint/2010/main" val="697196795"/>
              </p:ext>
            </p:extLst>
          </p:nvPr>
        </p:nvGraphicFramePr>
        <p:xfrm>
          <a:off x="7886928" y="90507"/>
          <a:ext cx="4212976" cy="1942141"/>
        </p:xfrm>
        <a:graphic>
          <a:graphicData uri="http://schemas.openxmlformats.org/drawingml/2006/chart">
            <c:chart xmlns:c="http://schemas.openxmlformats.org/drawingml/2006/chart" xmlns:r="http://schemas.openxmlformats.org/officeDocument/2006/relationships" r:id="rId4"/>
          </a:graphicData>
        </a:graphic>
      </p:graphicFrame>
      <p:sp>
        <p:nvSpPr>
          <p:cNvPr id="7" name="Date Placeholder 6">
            <a:extLst>
              <a:ext uri="{FF2B5EF4-FFF2-40B4-BE49-F238E27FC236}">
                <a16:creationId xmlns:a16="http://schemas.microsoft.com/office/drawing/2014/main" id="{7BFBAA35-E5AA-AD94-18E8-7AD4633E91FE}"/>
              </a:ext>
            </a:extLst>
          </p:cNvPr>
          <p:cNvSpPr>
            <a:spLocks noGrp="1"/>
          </p:cNvSpPr>
          <p:nvPr>
            <p:ph type="dt" sz="half" idx="10"/>
          </p:nvPr>
        </p:nvSpPr>
        <p:spPr/>
        <p:txBody>
          <a:bodyPr/>
          <a:lstStyle/>
          <a:p>
            <a:r>
              <a:rPr lang="en-US"/>
              <a:t>2026</a:t>
            </a:r>
            <a:endParaRPr lang="en-US" dirty="0"/>
          </a:p>
        </p:txBody>
      </p:sp>
      <p:pic>
        <p:nvPicPr>
          <p:cNvPr id="9" name="Picture 8">
            <a:extLst>
              <a:ext uri="{FF2B5EF4-FFF2-40B4-BE49-F238E27FC236}">
                <a16:creationId xmlns:a16="http://schemas.microsoft.com/office/drawing/2014/main" id="{7FE86E1F-1834-C653-9B6C-B621C21F0134}"/>
              </a:ext>
            </a:extLst>
          </p:cNvPr>
          <p:cNvPicPr>
            <a:picLocks noChangeAspect="1"/>
          </p:cNvPicPr>
          <p:nvPr/>
        </p:nvPicPr>
        <p:blipFill>
          <a:blip r:embed="rId5">
            <a:alphaModFix amt="70000"/>
          </a:blip>
          <a:stretch>
            <a:fillRect/>
          </a:stretch>
        </p:blipFill>
        <p:spPr>
          <a:xfrm>
            <a:off x="298828" y="1798528"/>
            <a:ext cx="8579051" cy="4413625"/>
          </a:xfrm>
          <a:prstGeom prst="rect">
            <a:avLst/>
          </a:prstGeom>
        </p:spPr>
      </p:pic>
    </p:spTree>
    <p:extLst>
      <p:ext uri="{BB962C8B-B14F-4D97-AF65-F5344CB8AC3E}">
        <p14:creationId xmlns:p14="http://schemas.microsoft.com/office/powerpoint/2010/main" val="33210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48E708-8273-3753-7D22-5A5442B5AA8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AADC5EE-8939-C236-F201-DF29D2817947}"/>
              </a:ext>
            </a:extLst>
          </p:cNvPr>
          <p:cNvPicPr>
            <a:picLocks noChangeAspect="1"/>
          </p:cNvPicPr>
          <p:nvPr/>
        </p:nvPicPr>
        <p:blipFill>
          <a:blip r:embed="rId3">
            <a:alphaModFix amt="85000"/>
          </a:blip>
          <a:stretch>
            <a:fillRect/>
          </a:stretch>
        </p:blipFill>
        <p:spPr>
          <a:xfrm>
            <a:off x="1049327" y="61783"/>
            <a:ext cx="10093345" cy="6580819"/>
          </a:xfrm>
          <a:prstGeom prst="rect">
            <a:avLst/>
          </a:prstGeom>
        </p:spPr>
      </p:pic>
      <p:sp>
        <p:nvSpPr>
          <p:cNvPr id="9" name="Date Placeholder 8">
            <a:extLst>
              <a:ext uri="{FF2B5EF4-FFF2-40B4-BE49-F238E27FC236}">
                <a16:creationId xmlns:a16="http://schemas.microsoft.com/office/drawing/2014/main" id="{EE590EED-FC19-0FA0-9F24-8C9E6B8B8B53}"/>
              </a:ext>
            </a:extLst>
          </p:cNvPr>
          <p:cNvSpPr>
            <a:spLocks noGrp="1"/>
          </p:cNvSpPr>
          <p:nvPr>
            <p:ph type="dt" sz="half" idx="10"/>
          </p:nvPr>
        </p:nvSpPr>
        <p:spPr>
          <a:xfrm>
            <a:off x="838200" y="6356350"/>
            <a:ext cx="2743200" cy="365125"/>
          </a:xfrm>
        </p:spPr>
        <p:txBody>
          <a:bodyPr/>
          <a:lstStyle/>
          <a:p>
            <a:r>
              <a:rPr lang="en-US"/>
              <a:t>2026</a:t>
            </a:r>
            <a:endParaRPr lang="en-US" dirty="0"/>
          </a:p>
        </p:txBody>
      </p:sp>
      <p:sp>
        <p:nvSpPr>
          <p:cNvPr id="10" name="Footer Placeholder 9">
            <a:extLst>
              <a:ext uri="{FF2B5EF4-FFF2-40B4-BE49-F238E27FC236}">
                <a16:creationId xmlns:a16="http://schemas.microsoft.com/office/drawing/2014/main" id="{7F8BAE37-6361-CF8A-A64D-1F10CD443CA4}"/>
              </a:ext>
            </a:extLst>
          </p:cNvPr>
          <p:cNvSpPr>
            <a:spLocks noGrp="1"/>
          </p:cNvSpPr>
          <p:nvPr>
            <p:ph type="ftr" sz="quarter" idx="11"/>
          </p:nvPr>
        </p:nvSpPr>
        <p:spPr>
          <a:xfrm>
            <a:off x="4038600" y="6356350"/>
            <a:ext cx="4114800" cy="365125"/>
          </a:xfrm>
        </p:spPr>
        <p:txBody>
          <a:bodyPr/>
          <a:lstStyle/>
          <a:p>
            <a:r>
              <a:rPr lang="en-US" dirty="0"/>
              <a:t>EAG PUB SUMMIT</a:t>
            </a:r>
          </a:p>
        </p:txBody>
      </p:sp>
      <p:sp>
        <p:nvSpPr>
          <p:cNvPr id="11" name="Slide Number Placeholder 10">
            <a:extLst>
              <a:ext uri="{FF2B5EF4-FFF2-40B4-BE49-F238E27FC236}">
                <a16:creationId xmlns:a16="http://schemas.microsoft.com/office/drawing/2014/main" id="{6554BC09-8C90-DBEC-ADD7-BE47F4FE9EA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251141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b="1"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3660774"/>
            <a:ext cx="5488305" cy="2045316"/>
          </a:xfrm>
          <a:solidFill>
            <a:schemeClr val="bg1"/>
          </a:solidFill>
        </p:spPr>
        <p:txBody>
          <a:bodyPr>
            <a:normAutofit/>
          </a:bodyPr>
          <a:lstStyle/>
          <a:p>
            <a:r>
              <a:rPr lang="en-US" sz="2000" b="1" dirty="0">
                <a:solidFill>
                  <a:schemeClr val="tx1">
                    <a:lumMod val="85000"/>
                    <a:lumOff val="15000"/>
                  </a:schemeClr>
                </a:solidFill>
              </a:rPr>
              <a:t>At CLMS, we specialise in the collection, audit, analysis and reporting of income and performance data for over 35k pay to play machines, from over 40 suppliers across 40+ companies in the pub retail sector.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pic>
        <p:nvPicPr>
          <p:cNvPr id="7" name="Picture 6">
            <a:extLst>
              <a:ext uri="{FF2B5EF4-FFF2-40B4-BE49-F238E27FC236}">
                <a16:creationId xmlns:a16="http://schemas.microsoft.com/office/drawing/2014/main" id="{E51AB7BF-435D-AD77-E185-1BE1F941FC89}"/>
              </a:ext>
            </a:extLst>
          </p:cNvPr>
          <p:cNvPicPr>
            <a:picLocks noChangeAspect="1"/>
          </p:cNvPicPr>
          <p:nvPr/>
        </p:nvPicPr>
        <p:blipFill>
          <a:blip r:embed="rId3"/>
          <a:stretch>
            <a:fillRect/>
          </a:stretch>
        </p:blipFill>
        <p:spPr>
          <a:xfrm>
            <a:off x="11237424" y="5706090"/>
            <a:ext cx="914479" cy="1109568"/>
          </a:xfrm>
          <a:prstGeom prst="rect">
            <a:avLst/>
          </a:prstGeom>
        </p:spPr>
      </p:pic>
      <p:sp>
        <p:nvSpPr>
          <p:cNvPr id="4" name="Footer Placeholder 4">
            <a:extLst>
              <a:ext uri="{FF2B5EF4-FFF2-40B4-BE49-F238E27FC236}">
                <a16:creationId xmlns:a16="http://schemas.microsoft.com/office/drawing/2014/main" id="{AEBAB352-804F-D74C-1D5C-0626CA440AFE}"/>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sp>
        <p:nvSpPr>
          <p:cNvPr id="5" name="Date Placeholder 4">
            <a:extLst>
              <a:ext uri="{FF2B5EF4-FFF2-40B4-BE49-F238E27FC236}">
                <a16:creationId xmlns:a16="http://schemas.microsoft.com/office/drawing/2014/main" id="{819999E9-2B94-BDBC-CC3F-7E06EFFFA947}"/>
              </a:ext>
            </a:extLst>
          </p:cNvPr>
          <p:cNvSpPr>
            <a:spLocks noGrp="1"/>
          </p:cNvSpPr>
          <p:nvPr>
            <p:ph type="dt" sz="half" idx="10"/>
          </p:nvPr>
        </p:nvSpPr>
        <p:spPr/>
        <p:txBody>
          <a:bodyPr/>
          <a:lstStyle/>
          <a:p>
            <a:r>
              <a:rPr lang="en-US"/>
              <a:t>2026</a:t>
            </a:r>
            <a:endParaRPr lang="en-US" dirty="0"/>
          </a:p>
        </p:txBody>
      </p:sp>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A672774E-BCBF-4B44-9E79-28E9153ABA7E}"/>
              </a:ext>
            </a:extLst>
          </p:cNvPr>
          <p:cNvSpPr>
            <a:spLocks noGrp="1"/>
          </p:cNvSpPr>
          <p:nvPr>
            <p:ph type="dt" sz="half" idx="10"/>
          </p:nvPr>
        </p:nvSpPr>
        <p:spPr>
          <a:xfrm>
            <a:off x="838200" y="6356350"/>
            <a:ext cx="2743200" cy="365125"/>
          </a:xfrm>
        </p:spPr>
        <p:txBody>
          <a:bodyPr/>
          <a:lstStyle/>
          <a:p>
            <a:r>
              <a:rPr lang="en-US"/>
              <a:t>2026</a:t>
            </a:r>
            <a:endParaRPr lang="en-US" dirty="0"/>
          </a:p>
        </p:txBody>
      </p:sp>
      <p:sp>
        <p:nvSpPr>
          <p:cNvPr id="10" name="Footer Placeholder 9">
            <a:extLst>
              <a:ext uri="{FF2B5EF4-FFF2-40B4-BE49-F238E27FC236}">
                <a16:creationId xmlns:a16="http://schemas.microsoft.com/office/drawing/2014/main" id="{18FAD6D3-B1FB-463D-87D0-FA9A4AEA13D6}"/>
              </a:ext>
            </a:extLst>
          </p:cNvPr>
          <p:cNvSpPr>
            <a:spLocks noGrp="1"/>
          </p:cNvSpPr>
          <p:nvPr>
            <p:ph type="ftr" sz="quarter" idx="11"/>
          </p:nvPr>
        </p:nvSpPr>
        <p:spPr>
          <a:xfrm>
            <a:off x="4038600" y="6356350"/>
            <a:ext cx="4114800" cy="365125"/>
          </a:xfrm>
        </p:spPr>
        <p:txBody>
          <a:bodyPr/>
          <a:lstStyle/>
          <a:p>
            <a:r>
              <a:rPr lang="en-US"/>
              <a:t>EAG PUB SUMMIT</a:t>
            </a:r>
            <a:endParaRPr lang="en-US" dirty="0"/>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pic>
        <p:nvPicPr>
          <p:cNvPr id="4" name="Picture 3">
            <a:extLst>
              <a:ext uri="{FF2B5EF4-FFF2-40B4-BE49-F238E27FC236}">
                <a16:creationId xmlns:a16="http://schemas.microsoft.com/office/drawing/2014/main" id="{7BBACF33-FC14-5BCD-0B49-9DB3884567A6}"/>
              </a:ext>
            </a:extLst>
          </p:cNvPr>
          <p:cNvPicPr>
            <a:picLocks noChangeAspect="1"/>
          </p:cNvPicPr>
          <p:nvPr/>
        </p:nvPicPr>
        <p:blipFill>
          <a:blip r:embed="rId3"/>
          <a:stretch>
            <a:fillRect/>
          </a:stretch>
        </p:blipFill>
        <p:spPr>
          <a:xfrm>
            <a:off x="6115899" y="2155444"/>
            <a:ext cx="3047787" cy="1763678"/>
          </a:xfrm>
          <a:prstGeom prst="rect">
            <a:avLst/>
          </a:prstGeom>
        </p:spPr>
      </p:pic>
      <p:pic>
        <p:nvPicPr>
          <p:cNvPr id="5" name="Picture 4">
            <a:extLst>
              <a:ext uri="{FF2B5EF4-FFF2-40B4-BE49-F238E27FC236}">
                <a16:creationId xmlns:a16="http://schemas.microsoft.com/office/drawing/2014/main" id="{D768595E-67F9-632E-B3FF-391A1E74BE2D}"/>
              </a:ext>
            </a:extLst>
          </p:cNvPr>
          <p:cNvPicPr>
            <a:picLocks noChangeAspect="1"/>
          </p:cNvPicPr>
          <p:nvPr/>
        </p:nvPicPr>
        <p:blipFill>
          <a:blip r:embed="rId4"/>
          <a:stretch>
            <a:fillRect/>
          </a:stretch>
        </p:blipFill>
        <p:spPr>
          <a:xfrm>
            <a:off x="1210724" y="0"/>
            <a:ext cx="9810349" cy="6858000"/>
          </a:xfrm>
          <a:prstGeom prst="rect">
            <a:avLst/>
          </a:prstGeom>
        </p:spPr>
      </p:pic>
    </p:spTree>
    <p:extLst>
      <p:ext uri="{BB962C8B-B14F-4D97-AF65-F5344CB8AC3E}">
        <p14:creationId xmlns:p14="http://schemas.microsoft.com/office/powerpoint/2010/main" val="251620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9DAB07-D58B-8E50-ECCA-94DFFDAE1E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073A50-AA00-69C2-7CD0-315299033314}"/>
              </a:ext>
            </a:extLst>
          </p:cNvPr>
          <p:cNvPicPr>
            <a:picLocks noChangeAspect="1"/>
          </p:cNvPicPr>
          <p:nvPr/>
        </p:nvPicPr>
        <p:blipFill>
          <a:blip r:embed="rId3">
            <a:alphaModFix amt="85000"/>
          </a:blip>
          <a:stretch>
            <a:fillRect/>
          </a:stretch>
        </p:blipFill>
        <p:spPr>
          <a:xfrm>
            <a:off x="1346104" y="46492"/>
            <a:ext cx="9499791" cy="6633247"/>
          </a:xfrm>
          <a:prstGeom prst="rect">
            <a:avLst/>
          </a:prstGeom>
        </p:spPr>
      </p:pic>
      <p:sp>
        <p:nvSpPr>
          <p:cNvPr id="9" name="Date Placeholder 8">
            <a:extLst>
              <a:ext uri="{FF2B5EF4-FFF2-40B4-BE49-F238E27FC236}">
                <a16:creationId xmlns:a16="http://schemas.microsoft.com/office/drawing/2014/main" id="{FBF439E9-6174-4FE2-2858-157A52C79AAF}"/>
              </a:ext>
            </a:extLst>
          </p:cNvPr>
          <p:cNvSpPr>
            <a:spLocks noGrp="1"/>
          </p:cNvSpPr>
          <p:nvPr>
            <p:ph type="dt" sz="half" idx="10"/>
          </p:nvPr>
        </p:nvSpPr>
        <p:spPr>
          <a:xfrm>
            <a:off x="838200" y="6356350"/>
            <a:ext cx="2743200" cy="365125"/>
          </a:xfrm>
        </p:spPr>
        <p:txBody>
          <a:bodyPr/>
          <a:lstStyle/>
          <a:p>
            <a:r>
              <a:rPr lang="en-US"/>
              <a:t>2026</a:t>
            </a:r>
            <a:endParaRPr lang="en-US" dirty="0"/>
          </a:p>
        </p:txBody>
      </p:sp>
      <p:sp>
        <p:nvSpPr>
          <p:cNvPr id="10" name="Footer Placeholder 9">
            <a:extLst>
              <a:ext uri="{FF2B5EF4-FFF2-40B4-BE49-F238E27FC236}">
                <a16:creationId xmlns:a16="http://schemas.microsoft.com/office/drawing/2014/main" id="{26544383-C71B-4660-93F6-641BB398C4CD}"/>
              </a:ext>
            </a:extLst>
          </p:cNvPr>
          <p:cNvSpPr>
            <a:spLocks noGrp="1"/>
          </p:cNvSpPr>
          <p:nvPr>
            <p:ph type="ftr" sz="quarter" idx="11"/>
          </p:nvPr>
        </p:nvSpPr>
        <p:spPr>
          <a:xfrm>
            <a:off x="4038600" y="6356350"/>
            <a:ext cx="4114800" cy="365125"/>
          </a:xfrm>
        </p:spPr>
        <p:txBody>
          <a:bodyPr/>
          <a:lstStyle/>
          <a:p>
            <a:r>
              <a:rPr lang="en-US" dirty="0"/>
              <a:t>EAG PUB SUMMIT</a:t>
            </a:r>
          </a:p>
        </p:txBody>
      </p:sp>
      <p:sp>
        <p:nvSpPr>
          <p:cNvPr id="11" name="Slide Number Placeholder 10">
            <a:extLst>
              <a:ext uri="{FF2B5EF4-FFF2-40B4-BE49-F238E27FC236}">
                <a16:creationId xmlns:a16="http://schemas.microsoft.com/office/drawing/2014/main" id="{645E0D75-3400-5E3F-83BC-BAB7AAA804FD}"/>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124482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A355E94-868A-AC05-6E9E-90D9D0E6CA00}"/>
              </a:ext>
            </a:extLst>
          </p:cNvPr>
          <p:cNvSpPr>
            <a:spLocks noGrp="1"/>
          </p:cNvSpPr>
          <p:nvPr>
            <p:ph type="title"/>
          </p:nvPr>
        </p:nvSpPr>
        <p:spPr>
          <a:xfrm>
            <a:off x="345948" y="81395"/>
            <a:ext cx="6552068" cy="446216"/>
          </a:xfrm>
        </p:spPr>
        <p:txBody>
          <a:bodyPr>
            <a:normAutofit fontScale="90000"/>
          </a:bodyPr>
          <a:lstStyle/>
          <a:p>
            <a:r>
              <a:rPr lang="en-US" dirty="0"/>
              <a:t>£ Value of Plays Per Sector</a:t>
            </a:r>
          </a:p>
        </p:txBody>
      </p:sp>
      <p:sp>
        <p:nvSpPr>
          <p:cNvPr id="10" name="Footer Placeholder 9">
            <a:extLst>
              <a:ext uri="{FF2B5EF4-FFF2-40B4-BE49-F238E27FC236}">
                <a16:creationId xmlns:a16="http://schemas.microsoft.com/office/drawing/2014/main" id="{18FAD6D3-B1FB-463D-87D0-FA9A4AEA13D6}"/>
              </a:ext>
            </a:extLst>
          </p:cNvPr>
          <p:cNvSpPr>
            <a:spLocks noGrp="1"/>
          </p:cNvSpPr>
          <p:nvPr>
            <p:ph type="ftr" sz="quarter" idx="11"/>
          </p:nvPr>
        </p:nvSpPr>
        <p:spPr>
          <a:xfrm>
            <a:off x="2669886" y="6356349"/>
            <a:ext cx="2482842" cy="365125"/>
          </a:xfrm>
        </p:spPr>
        <p:txBody>
          <a:bodyPr anchor="ctr">
            <a:normAutofit/>
          </a:bodyPr>
          <a:lstStyle/>
          <a:p>
            <a:pPr>
              <a:spcAft>
                <a:spcPts val="600"/>
              </a:spcAft>
            </a:pPr>
            <a:r>
              <a:rPr lang="en-US"/>
              <a:t>EAG PUB SUMMIT</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5536305" y="6356350"/>
            <a:ext cx="987552" cy="365125"/>
          </a:xfrm>
        </p:spPr>
        <p:txBody>
          <a:bodyPr anchor="ctr">
            <a:normAutofit/>
          </a:bodyPr>
          <a:lstStyle/>
          <a:p>
            <a:pPr>
              <a:spcAft>
                <a:spcPts val="600"/>
              </a:spcAft>
            </a:pPr>
            <a:fld id="{A49DFD55-3C28-40EF-9E31-A92D2E4017FF}" type="slidenum">
              <a:rPr lang="en-US" smtClean="0"/>
              <a:pPr>
                <a:spcAft>
                  <a:spcPts val="600"/>
                </a:spcAft>
              </a:pPr>
              <a:t>5</a:t>
            </a:fld>
            <a:endParaRPr lang="en-US"/>
          </a:p>
        </p:txBody>
      </p:sp>
      <p:sp>
        <p:nvSpPr>
          <p:cNvPr id="29" name="TextBox 28">
            <a:extLst>
              <a:ext uri="{FF2B5EF4-FFF2-40B4-BE49-F238E27FC236}">
                <a16:creationId xmlns:a16="http://schemas.microsoft.com/office/drawing/2014/main" id="{8BD1478C-F057-3DCC-4E43-0347186EF30F}"/>
              </a:ext>
            </a:extLst>
          </p:cNvPr>
          <p:cNvSpPr txBox="1"/>
          <p:nvPr/>
        </p:nvSpPr>
        <p:spPr>
          <a:xfrm>
            <a:off x="3324540" y="1071846"/>
            <a:ext cx="962845" cy="276999"/>
          </a:xfrm>
          <a:prstGeom prst="rect">
            <a:avLst/>
          </a:prstGeom>
          <a:noFill/>
        </p:spPr>
        <p:txBody>
          <a:bodyPr wrap="square" rtlCol="0">
            <a:spAutoFit/>
          </a:bodyPr>
          <a:lstStyle/>
          <a:p>
            <a:r>
              <a:rPr lang="en-GB" sz="1200" b="1" dirty="0"/>
              <a:t>£2618</a:t>
            </a:r>
          </a:p>
        </p:txBody>
      </p:sp>
      <p:sp>
        <p:nvSpPr>
          <p:cNvPr id="30" name="TextBox 29">
            <a:extLst>
              <a:ext uri="{FF2B5EF4-FFF2-40B4-BE49-F238E27FC236}">
                <a16:creationId xmlns:a16="http://schemas.microsoft.com/office/drawing/2014/main" id="{0BB90362-9CE2-DCF0-C7DF-BD680D999053}"/>
              </a:ext>
            </a:extLst>
          </p:cNvPr>
          <p:cNvSpPr txBox="1"/>
          <p:nvPr/>
        </p:nvSpPr>
        <p:spPr>
          <a:xfrm>
            <a:off x="5793933" y="1107733"/>
            <a:ext cx="962845" cy="276999"/>
          </a:xfrm>
          <a:prstGeom prst="rect">
            <a:avLst/>
          </a:prstGeom>
          <a:noFill/>
        </p:spPr>
        <p:txBody>
          <a:bodyPr wrap="square" rtlCol="0">
            <a:spAutoFit/>
          </a:bodyPr>
          <a:lstStyle/>
          <a:p>
            <a:r>
              <a:rPr lang="en-GB" sz="1200" b="1" dirty="0"/>
              <a:t>£2696 +3%</a:t>
            </a:r>
          </a:p>
        </p:txBody>
      </p:sp>
      <p:sp>
        <p:nvSpPr>
          <p:cNvPr id="31" name="TextBox 30">
            <a:extLst>
              <a:ext uri="{FF2B5EF4-FFF2-40B4-BE49-F238E27FC236}">
                <a16:creationId xmlns:a16="http://schemas.microsoft.com/office/drawing/2014/main" id="{F04CCEF0-3805-D271-5F02-C1A93EFB577F}"/>
              </a:ext>
            </a:extLst>
          </p:cNvPr>
          <p:cNvSpPr txBox="1"/>
          <p:nvPr/>
        </p:nvSpPr>
        <p:spPr>
          <a:xfrm>
            <a:off x="8251498" y="974061"/>
            <a:ext cx="962845" cy="276999"/>
          </a:xfrm>
          <a:prstGeom prst="rect">
            <a:avLst/>
          </a:prstGeom>
          <a:noFill/>
        </p:spPr>
        <p:txBody>
          <a:bodyPr wrap="square" rtlCol="0">
            <a:spAutoFit/>
          </a:bodyPr>
          <a:lstStyle/>
          <a:p>
            <a:r>
              <a:rPr lang="en-GB" sz="1200" b="1" dirty="0"/>
              <a:t>£2910 +8%</a:t>
            </a:r>
          </a:p>
        </p:txBody>
      </p:sp>
      <p:sp>
        <p:nvSpPr>
          <p:cNvPr id="32" name="TextBox 31">
            <a:extLst>
              <a:ext uri="{FF2B5EF4-FFF2-40B4-BE49-F238E27FC236}">
                <a16:creationId xmlns:a16="http://schemas.microsoft.com/office/drawing/2014/main" id="{3BACE578-8626-D99F-ED25-5A05B31E2166}"/>
              </a:ext>
            </a:extLst>
          </p:cNvPr>
          <p:cNvSpPr txBox="1"/>
          <p:nvPr/>
        </p:nvSpPr>
        <p:spPr>
          <a:xfrm>
            <a:off x="5287992" y="4241964"/>
            <a:ext cx="962845" cy="276999"/>
          </a:xfrm>
          <a:prstGeom prst="rect">
            <a:avLst/>
          </a:prstGeom>
          <a:noFill/>
        </p:spPr>
        <p:txBody>
          <a:bodyPr wrap="square" rtlCol="0">
            <a:spAutoFit/>
          </a:bodyPr>
          <a:lstStyle/>
          <a:p>
            <a:r>
              <a:rPr lang="en-GB" sz="1200" b="1" dirty="0"/>
              <a:t>£2388 </a:t>
            </a:r>
          </a:p>
        </p:txBody>
      </p:sp>
      <p:sp>
        <p:nvSpPr>
          <p:cNvPr id="33" name="TextBox 32">
            <a:extLst>
              <a:ext uri="{FF2B5EF4-FFF2-40B4-BE49-F238E27FC236}">
                <a16:creationId xmlns:a16="http://schemas.microsoft.com/office/drawing/2014/main" id="{8FC70F41-9593-FD3C-7B21-7531B9465647}"/>
              </a:ext>
            </a:extLst>
          </p:cNvPr>
          <p:cNvSpPr txBox="1"/>
          <p:nvPr/>
        </p:nvSpPr>
        <p:spPr>
          <a:xfrm>
            <a:off x="7770075" y="4134011"/>
            <a:ext cx="962845" cy="276999"/>
          </a:xfrm>
          <a:prstGeom prst="rect">
            <a:avLst/>
          </a:prstGeom>
          <a:noFill/>
        </p:spPr>
        <p:txBody>
          <a:bodyPr wrap="square" rtlCol="0">
            <a:spAutoFit/>
          </a:bodyPr>
          <a:lstStyle/>
          <a:p>
            <a:r>
              <a:rPr lang="en-GB" sz="1200" b="1" dirty="0"/>
              <a:t>£2528 +6%</a:t>
            </a:r>
          </a:p>
        </p:txBody>
      </p:sp>
      <p:sp>
        <p:nvSpPr>
          <p:cNvPr id="34" name="TextBox 33">
            <a:extLst>
              <a:ext uri="{FF2B5EF4-FFF2-40B4-BE49-F238E27FC236}">
                <a16:creationId xmlns:a16="http://schemas.microsoft.com/office/drawing/2014/main" id="{80ADC9F0-6819-B047-3EB7-485F712BBF0C}"/>
              </a:ext>
            </a:extLst>
          </p:cNvPr>
          <p:cNvSpPr txBox="1"/>
          <p:nvPr/>
        </p:nvSpPr>
        <p:spPr>
          <a:xfrm>
            <a:off x="10264659" y="4134011"/>
            <a:ext cx="962845" cy="276999"/>
          </a:xfrm>
          <a:prstGeom prst="rect">
            <a:avLst/>
          </a:prstGeom>
          <a:noFill/>
        </p:spPr>
        <p:txBody>
          <a:bodyPr wrap="square" rtlCol="0">
            <a:spAutoFit/>
          </a:bodyPr>
          <a:lstStyle/>
          <a:p>
            <a:r>
              <a:rPr lang="en-GB" sz="1200" b="1" dirty="0"/>
              <a:t>£2556 +1%</a:t>
            </a:r>
          </a:p>
        </p:txBody>
      </p:sp>
      <p:sp>
        <p:nvSpPr>
          <p:cNvPr id="3" name="Date Placeholder 2">
            <a:extLst>
              <a:ext uri="{FF2B5EF4-FFF2-40B4-BE49-F238E27FC236}">
                <a16:creationId xmlns:a16="http://schemas.microsoft.com/office/drawing/2014/main" id="{F0266306-42BC-D9DE-9B33-3FD466F3D481}"/>
              </a:ext>
            </a:extLst>
          </p:cNvPr>
          <p:cNvSpPr>
            <a:spLocks noGrp="1"/>
          </p:cNvSpPr>
          <p:nvPr>
            <p:ph type="dt" sz="half" idx="10"/>
          </p:nvPr>
        </p:nvSpPr>
        <p:spPr/>
        <p:txBody>
          <a:bodyPr/>
          <a:lstStyle/>
          <a:p>
            <a:r>
              <a:rPr lang="en-US"/>
              <a:t>2026</a:t>
            </a:r>
            <a:endParaRPr lang="en-US" dirty="0"/>
          </a:p>
        </p:txBody>
      </p:sp>
      <p:pic>
        <p:nvPicPr>
          <p:cNvPr id="4" name="Picture 3">
            <a:extLst>
              <a:ext uri="{FF2B5EF4-FFF2-40B4-BE49-F238E27FC236}">
                <a16:creationId xmlns:a16="http://schemas.microsoft.com/office/drawing/2014/main" id="{F4275BDC-CB2F-CADB-E9E8-BD68F0E6295C}"/>
              </a:ext>
            </a:extLst>
          </p:cNvPr>
          <p:cNvPicPr>
            <a:picLocks noChangeAspect="1"/>
          </p:cNvPicPr>
          <p:nvPr/>
        </p:nvPicPr>
        <p:blipFill>
          <a:blip r:embed="rId3">
            <a:alphaModFix amt="85000"/>
          </a:blip>
          <a:stretch>
            <a:fillRect/>
          </a:stretch>
        </p:blipFill>
        <p:spPr>
          <a:xfrm>
            <a:off x="471761" y="683954"/>
            <a:ext cx="10838843" cy="5545404"/>
          </a:xfrm>
          <a:prstGeom prst="rect">
            <a:avLst/>
          </a:prstGeom>
        </p:spPr>
      </p:pic>
    </p:spTree>
    <p:extLst>
      <p:ext uri="{BB962C8B-B14F-4D97-AF65-F5344CB8AC3E}">
        <p14:creationId xmlns:p14="http://schemas.microsoft.com/office/powerpoint/2010/main" val="280803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D53855-8F8C-900C-71B1-A073E67AB026}"/>
              </a:ext>
            </a:extLst>
          </p:cNvPr>
          <p:cNvPicPr>
            <a:picLocks noChangeAspect="1"/>
          </p:cNvPicPr>
          <p:nvPr/>
        </p:nvPicPr>
        <p:blipFill>
          <a:blip r:embed="rId3"/>
          <a:stretch>
            <a:fillRect/>
          </a:stretch>
        </p:blipFill>
        <p:spPr>
          <a:xfrm>
            <a:off x="4760937" y="185751"/>
            <a:ext cx="2173265" cy="1973096"/>
          </a:xfrm>
          <a:prstGeom prst="rect">
            <a:avLst/>
          </a:prstGeom>
        </p:spPr>
      </p:pic>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5536305" y="6356350"/>
            <a:ext cx="987552" cy="365125"/>
          </a:xfrm>
        </p:spPr>
        <p:txBody>
          <a:bodyPr anchor="ctr">
            <a:normAutofit/>
          </a:bodyPr>
          <a:lstStyle/>
          <a:p>
            <a:pPr>
              <a:spcAft>
                <a:spcPts val="600"/>
              </a:spcAft>
            </a:pPr>
            <a:fld id="{A49DFD55-3C28-40EF-9E31-A92D2E4017FF}" type="slidenum">
              <a:rPr lang="en-US" smtClean="0"/>
              <a:pPr>
                <a:spcAft>
                  <a:spcPts val="600"/>
                </a:spcAft>
              </a:pPr>
              <a:t>6</a:t>
            </a:fld>
            <a:endParaRPr lang="en-US"/>
          </a:p>
        </p:txBody>
      </p:sp>
      <p:sp>
        <p:nvSpPr>
          <p:cNvPr id="13" name="Title 2">
            <a:extLst>
              <a:ext uri="{FF2B5EF4-FFF2-40B4-BE49-F238E27FC236}">
                <a16:creationId xmlns:a16="http://schemas.microsoft.com/office/drawing/2014/main" id="{244F142F-64B2-2824-B033-AA7AB4F043B9}"/>
              </a:ext>
            </a:extLst>
          </p:cNvPr>
          <p:cNvSpPr>
            <a:spLocks noGrp="1"/>
          </p:cNvSpPr>
          <p:nvPr>
            <p:ph type="title"/>
          </p:nvPr>
        </p:nvSpPr>
        <p:spPr>
          <a:xfrm>
            <a:off x="716280" y="380365"/>
            <a:ext cx="4541520" cy="610235"/>
          </a:xfrm>
        </p:spPr>
        <p:txBody>
          <a:bodyPr anchor="b">
            <a:normAutofit/>
          </a:bodyPr>
          <a:lstStyle/>
          <a:p>
            <a:r>
              <a:rPr lang="en-US" b="1" dirty="0"/>
              <a:t>PUB MARKET OVERVIEW</a:t>
            </a:r>
          </a:p>
        </p:txBody>
      </p:sp>
      <p:sp>
        <p:nvSpPr>
          <p:cNvPr id="8" name="Footer Placeholder 4">
            <a:extLst>
              <a:ext uri="{FF2B5EF4-FFF2-40B4-BE49-F238E27FC236}">
                <a16:creationId xmlns:a16="http://schemas.microsoft.com/office/drawing/2014/main" id="{78C990B6-136D-25BD-0E6D-47F488929146}"/>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pic>
        <p:nvPicPr>
          <p:cNvPr id="12" name="Picture 11">
            <a:extLst>
              <a:ext uri="{FF2B5EF4-FFF2-40B4-BE49-F238E27FC236}">
                <a16:creationId xmlns:a16="http://schemas.microsoft.com/office/drawing/2014/main" id="{CE852879-D120-FC7D-646B-89136E892203}"/>
              </a:ext>
            </a:extLst>
          </p:cNvPr>
          <p:cNvPicPr>
            <a:picLocks noChangeAspect="1"/>
          </p:cNvPicPr>
          <p:nvPr/>
        </p:nvPicPr>
        <p:blipFill>
          <a:blip r:embed="rId4"/>
          <a:stretch>
            <a:fillRect/>
          </a:stretch>
        </p:blipFill>
        <p:spPr>
          <a:xfrm>
            <a:off x="9802260" y="185751"/>
            <a:ext cx="2014621" cy="1815413"/>
          </a:xfrm>
          <a:prstGeom prst="rect">
            <a:avLst/>
          </a:prstGeom>
        </p:spPr>
      </p:pic>
      <p:pic>
        <p:nvPicPr>
          <p:cNvPr id="6" name="Picture 5" descr="Logo&#10;&#10;Description automatically generated">
            <a:extLst>
              <a:ext uri="{FF2B5EF4-FFF2-40B4-BE49-F238E27FC236}">
                <a16:creationId xmlns:a16="http://schemas.microsoft.com/office/drawing/2014/main" id="{3946CF7C-C8EA-9079-2D3A-9FA016AEC997}"/>
              </a:ext>
            </a:extLst>
          </p:cNvPr>
          <p:cNvPicPr>
            <a:picLocks noChangeAspect="1"/>
          </p:cNvPicPr>
          <p:nvPr/>
        </p:nvPicPr>
        <p:blipFill>
          <a:blip r:embed="rId5"/>
          <a:stretch>
            <a:fillRect/>
          </a:stretch>
        </p:blipFill>
        <p:spPr>
          <a:xfrm>
            <a:off x="11281613" y="5678086"/>
            <a:ext cx="910387" cy="1109251"/>
          </a:xfrm>
          <a:prstGeom prst="rect">
            <a:avLst/>
          </a:prstGeom>
        </p:spPr>
      </p:pic>
      <p:sp>
        <p:nvSpPr>
          <p:cNvPr id="2" name="Date Placeholder 1">
            <a:extLst>
              <a:ext uri="{FF2B5EF4-FFF2-40B4-BE49-F238E27FC236}">
                <a16:creationId xmlns:a16="http://schemas.microsoft.com/office/drawing/2014/main" id="{71675446-6FF5-EC90-7AA9-CDAF9815E2B4}"/>
              </a:ext>
            </a:extLst>
          </p:cNvPr>
          <p:cNvSpPr>
            <a:spLocks noGrp="1"/>
          </p:cNvSpPr>
          <p:nvPr>
            <p:ph type="dt" sz="half" idx="10"/>
          </p:nvPr>
        </p:nvSpPr>
        <p:spPr/>
        <p:txBody>
          <a:bodyPr/>
          <a:lstStyle/>
          <a:p>
            <a:r>
              <a:rPr lang="en-US"/>
              <a:t>2026</a:t>
            </a:r>
            <a:endParaRPr lang="en-US" dirty="0"/>
          </a:p>
        </p:txBody>
      </p:sp>
      <p:pic>
        <p:nvPicPr>
          <p:cNvPr id="5" name="Picture 4">
            <a:extLst>
              <a:ext uri="{FF2B5EF4-FFF2-40B4-BE49-F238E27FC236}">
                <a16:creationId xmlns:a16="http://schemas.microsoft.com/office/drawing/2014/main" id="{9964B65D-7657-95EE-1B38-A662040E67CB}"/>
              </a:ext>
            </a:extLst>
          </p:cNvPr>
          <p:cNvPicPr>
            <a:picLocks noChangeAspect="1"/>
          </p:cNvPicPr>
          <p:nvPr/>
        </p:nvPicPr>
        <p:blipFill>
          <a:blip r:embed="rId6"/>
          <a:stretch>
            <a:fillRect/>
          </a:stretch>
        </p:blipFill>
        <p:spPr>
          <a:xfrm>
            <a:off x="6577261" y="1793391"/>
            <a:ext cx="4441186" cy="4176535"/>
          </a:xfrm>
          <a:prstGeom prst="rect">
            <a:avLst/>
          </a:prstGeom>
        </p:spPr>
      </p:pic>
      <p:pic>
        <p:nvPicPr>
          <p:cNvPr id="4" name="Picture 3">
            <a:extLst>
              <a:ext uri="{FF2B5EF4-FFF2-40B4-BE49-F238E27FC236}">
                <a16:creationId xmlns:a16="http://schemas.microsoft.com/office/drawing/2014/main" id="{EFEC3B51-3B2C-5791-0424-86F2004501BF}"/>
              </a:ext>
            </a:extLst>
          </p:cNvPr>
          <p:cNvPicPr>
            <a:picLocks noChangeAspect="1"/>
          </p:cNvPicPr>
          <p:nvPr/>
        </p:nvPicPr>
        <p:blipFill>
          <a:blip r:embed="rId7"/>
          <a:stretch>
            <a:fillRect/>
          </a:stretch>
        </p:blipFill>
        <p:spPr>
          <a:xfrm>
            <a:off x="750121" y="1796441"/>
            <a:ext cx="4253018" cy="4170436"/>
          </a:xfrm>
          <a:prstGeom prst="rect">
            <a:avLst/>
          </a:prstGeom>
        </p:spPr>
      </p:pic>
    </p:spTree>
    <p:extLst>
      <p:ext uri="{BB962C8B-B14F-4D97-AF65-F5344CB8AC3E}">
        <p14:creationId xmlns:p14="http://schemas.microsoft.com/office/powerpoint/2010/main" val="124942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5536305" y="6356350"/>
            <a:ext cx="987552" cy="365125"/>
          </a:xfrm>
        </p:spPr>
        <p:txBody>
          <a:bodyPr anchor="ctr">
            <a:normAutofit/>
          </a:bodyPr>
          <a:lstStyle/>
          <a:p>
            <a:pPr>
              <a:spcAft>
                <a:spcPts val="600"/>
              </a:spcAft>
            </a:pPr>
            <a:fld id="{A49DFD55-3C28-40EF-9E31-A92D2E4017FF}" type="slidenum">
              <a:rPr lang="en-US" smtClean="0"/>
              <a:pPr>
                <a:spcAft>
                  <a:spcPts val="600"/>
                </a:spcAft>
              </a:pPr>
              <a:t>7</a:t>
            </a:fld>
            <a:endParaRPr lang="en-US"/>
          </a:p>
        </p:txBody>
      </p:sp>
      <p:sp>
        <p:nvSpPr>
          <p:cNvPr id="34" name="Title 2">
            <a:extLst>
              <a:ext uri="{FF2B5EF4-FFF2-40B4-BE49-F238E27FC236}">
                <a16:creationId xmlns:a16="http://schemas.microsoft.com/office/drawing/2014/main" id="{7D967D73-8832-EC3F-25D6-A1267DE61E23}"/>
              </a:ext>
            </a:extLst>
          </p:cNvPr>
          <p:cNvSpPr txBox="1">
            <a:spLocks/>
          </p:cNvSpPr>
          <p:nvPr/>
        </p:nvSpPr>
        <p:spPr>
          <a:xfrm>
            <a:off x="716280" y="380365"/>
            <a:ext cx="4541520" cy="61023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800" kern="1200" cap="all" spc="150" baseline="0">
                <a:solidFill>
                  <a:schemeClr val="bg1"/>
                </a:solidFill>
                <a:latin typeface="+mj-lt"/>
                <a:ea typeface="+mj-ea"/>
                <a:cs typeface="+mj-cs"/>
              </a:defRPr>
            </a:lvl1pPr>
          </a:lstStyle>
          <a:p>
            <a:r>
              <a:rPr lang="en-US" b="1" dirty="0"/>
              <a:t>TUNROVER &amp; NET INCOME</a:t>
            </a:r>
          </a:p>
        </p:txBody>
      </p:sp>
      <p:pic>
        <p:nvPicPr>
          <p:cNvPr id="6" name="Picture 5" descr="Logo&#10;&#10;Description automatically generated">
            <a:extLst>
              <a:ext uri="{FF2B5EF4-FFF2-40B4-BE49-F238E27FC236}">
                <a16:creationId xmlns:a16="http://schemas.microsoft.com/office/drawing/2014/main" id="{3946CF7C-C8EA-9079-2D3A-9FA016AEC997}"/>
              </a:ext>
            </a:extLst>
          </p:cNvPr>
          <p:cNvPicPr>
            <a:picLocks noChangeAspect="1"/>
          </p:cNvPicPr>
          <p:nvPr/>
        </p:nvPicPr>
        <p:blipFill>
          <a:blip r:embed="rId3"/>
          <a:stretch>
            <a:fillRect/>
          </a:stretch>
        </p:blipFill>
        <p:spPr>
          <a:xfrm>
            <a:off x="11281613" y="5678086"/>
            <a:ext cx="910387" cy="1109251"/>
          </a:xfrm>
          <a:prstGeom prst="rect">
            <a:avLst/>
          </a:prstGeom>
        </p:spPr>
      </p:pic>
      <p:sp>
        <p:nvSpPr>
          <p:cNvPr id="8" name="Footer Placeholder 4">
            <a:extLst>
              <a:ext uri="{FF2B5EF4-FFF2-40B4-BE49-F238E27FC236}">
                <a16:creationId xmlns:a16="http://schemas.microsoft.com/office/drawing/2014/main" id="{82F53D8B-4609-4D70-C138-FBB9066A3769}"/>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pic>
        <p:nvPicPr>
          <p:cNvPr id="11" name="Picture 10">
            <a:extLst>
              <a:ext uri="{FF2B5EF4-FFF2-40B4-BE49-F238E27FC236}">
                <a16:creationId xmlns:a16="http://schemas.microsoft.com/office/drawing/2014/main" id="{56CBACDC-BADC-A9AA-0AA0-97998FCC855D}"/>
              </a:ext>
            </a:extLst>
          </p:cNvPr>
          <p:cNvPicPr>
            <a:picLocks noChangeAspect="1"/>
          </p:cNvPicPr>
          <p:nvPr/>
        </p:nvPicPr>
        <p:blipFill>
          <a:blip r:embed="rId4"/>
          <a:stretch>
            <a:fillRect/>
          </a:stretch>
        </p:blipFill>
        <p:spPr>
          <a:xfrm>
            <a:off x="9086187" y="213618"/>
            <a:ext cx="3047712" cy="1689400"/>
          </a:xfrm>
          <a:prstGeom prst="rect">
            <a:avLst/>
          </a:prstGeom>
        </p:spPr>
      </p:pic>
      <p:sp>
        <p:nvSpPr>
          <p:cNvPr id="2" name="Date Placeholder 1">
            <a:extLst>
              <a:ext uri="{FF2B5EF4-FFF2-40B4-BE49-F238E27FC236}">
                <a16:creationId xmlns:a16="http://schemas.microsoft.com/office/drawing/2014/main" id="{A173B79B-5089-5D08-9D98-23EFA673E8FE}"/>
              </a:ext>
            </a:extLst>
          </p:cNvPr>
          <p:cNvSpPr>
            <a:spLocks noGrp="1"/>
          </p:cNvSpPr>
          <p:nvPr>
            <p:ph type="dt" sz="half" idx="10"/>
          </p:nvPr>
        </p:nvSpPr>
        <p:spPr/>
        <p:txBody>
          <a:bodyPr/>
          <a:lstStyle/>
          <a:p>
            <a:r>
              <a:rPr lang="en-US"/>
              <a:t>2026</a:t>
            </a:r>
            <a:endParaRPr lang="en-US" dirty="0"/>
          </a:p>
        </p:txBody>
      </p:sp>
      <p:pic>
        <p:nvPicPr>
          <p:cNvPr id="3" name="Picture 2">
            <a:extLst>
              <a:ext uri="{FF2B5EF4-FFF2-40B4-BE49-F238E27FC236}">
                <a16:creationId xmlns:a16="http://schemas.microsoft.com/office/drawing/2014/main" id="{98B4629F-6F26-6A0F-1DD7-B2EF519FDE23}"/>
              </a:ext>
            </a:extLst>
          </p:cNvPr>
          <p:cNvPicPr>
            <a:picLocks noChangeAspect="1"/>
          </p:cNvPicPr>
          <p:nvPr/>
        </p:nvPicPr>
        <p:blipFill>
          <a:blip r:embed="rId5">
            <a:alphaModFix amt="85000"/>
          </a:blip>
          <a:stretch>
            <a:fillRect/>
          </a:stretch>
        </p:blipFill>
        <p:spPr>
          <a:xfrm>
            <a:off x="593650" y="1253547"/>
            <a:ext cx="9328300" cy="4839854"/>
          </a:xfrm>
          <a:prstGeom prst="rect">
            <a:avLst/>
          </a:prstGeom>
        </p:spPr>
      </p:pic>
    </p:spTree>
    <p:extLst>
      <p:ext uri="{BB962C8B-B14F-4D97-AF65-F5344CB8AC3E}">
        <p14:creationId xmlns:p14="http://schemas.microsoft.com/office/powerpoint/2010/main" val="344153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94875D-8EC8-5E70-3150-281B115D68E4}"/>
              </a:ext>
            </a:extLst>
          </p:cNvPr>
          <p:cNvPicPr>
            <a:picLocks noChangeAspect="1"/>
          </p:cNvPicPr>
          <p:nvPr/>
        </p:nvPicPr>
        <p:blipFill>
          <a:blip r:embed="rId3"/>
          <a:stretch>
            <a:fillRect/>
          </a:stretch>
        </p:blipFill>
        <p:spPr>
          <a:xfrm>
            <a:off x="4004618" y="655098"/>
            <a:ext cx="2040572" cy="1247221"/>
          </a:xfrm>
          <a:prstGeom prst="rect">
            <a:avLst/>
          </a:prstGeom>
        </p:spPr>
      </p:pic>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5536305" y="6356350"/>
            <a:ext cx="987552" cy="365125"/>
          </a:xfrm>
        </p:spPr>
        <p:txBody>
          <a:bodyPr anchor="ctr">
            <a:normAutofit/>
          </a:bodyPr>
          <a:lstStyle/>
          <a:p>
            <a:pPr>
              <a:spcAft>
                <a:spcPts val="600"/>
              </a:spcAft>
            </a:pPr>
            <a:fld id="{A49DFD55-3C28-40EF-9E31-A92D2E4017FF}" type="slidenum">
              <a:rPr lang="en-US" smtClean="0"/>
              <a:pPr>
                <a:spcAft>
                  <a:spcPts val="600"/>
                </a:spcAft>
              </a:pPr>
              <a:t>8</a:t>
            </a:fld>
            <a:endParaRPr lang="en-US"/>
          </a:p>
        </p:txBody>
      </p:sp>
      <p:sp>
        <p:nvSpPr>
          <p:cNvPr id="34" name="Title 2">
            <a:extLst>
              <a:ext uri="{FF2B5EF4-FFF2-40B4-BE49-F238E27FC236}">
                <a16:creationId xmlns:a16="http://schemas.microsoft.com/office/drawing/2014/main" id="{7D967D73-8832-EC3F-25D6-A1267DE61E23}"/>
              </a:ext>
            </a:extLst>
          </p:cNvPr>
          <p:cNvSpPr txBox="1">
            <a:spLocks/>
          </p:cNvSpPr>
          <p:nvPr/>
        </p:nvSpPr>
        <p:spPr>
          <a:xfrm>
            <a:off x="716280" y="192034"/>
            <a:ext cx="4541520" cy="61023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800" kern="1200" cap="all" spc="150" baseline="0">
                <a:solidFill>
                  <a:schemeClr val="bg1"/>
                </a:solidFill>
                <a:latin typeface="+mj-lt"/>
                <a:ea typeface="+mj-ea"/>
                <a:cs typeface="+mj-cs"/>
              </a:defRPr>
            </a:lvl1pPr>
          </a:lstStyle>
          <a:p>
            <a:r>
              <a:rPr lang="en-US" b="1" dirty="0"/>
              <a:t>TUNROVER &amp; NET INCOME</a:t>
            </a:r>
          </a:p>
        </p:txBody>
      </p:sp>
      <p:pic>
        <p:nvPicPr>
          <p:cNvPr id="6" name="Picture 5" descr="Logo&#10;&#10;Description automatically generated">
            <a:extLst>
              <a:ext uri="{FF2B5EF4-FFF2-40B4-BE49-F238E27FC236}">
                <a16:creationId xmlns:a16="http://schemas.microsoft.com/office/drawing/2014/main" id="{3946CF7C-C8EA-9079-2D3A-9FA016AEC997}"/>
              </a:ext>
            </a:extLst>
          </p:cNvPr>
          <p:cNvPicPr>
            <a:picLocks noChangeAspect="1"/>
          </p:cNvPicPr>
          <p:nvPr/>
        </p:nvPicPr>
        <p:blipFill>
          <a:blip r:embed="rId4"/>
          <a:stretch>
            <a:fillRect/>
          </a:stretch>
        </p:blipFill>
        <p:spPr>
          <a:xfrm>
            <a:off x="11281613" y="5678086"/>
            <a:ext cx="910387" cy="1109251"/>
          </a:xfrm>
          <a:prstGeom prst="rect">
            <a:avLst/>
          </a:prstGeom>
        </p:spPr>
      </p:pic>
      <p:sp>
        <p:nvSpPr>
          <p:cNvPr id="7" name="Footer Placeholder 4">
            <a:extLst>
              <a:ext uri="{FF2B5EF4-FFF2-40B4-BE49-F238E27FC236}">
                <a16:creationId xmlns:a16="http://schemas.microsoft.com/office/drawing/2014/main" id="{0EC10EA9-5529-FED2-C0DC-72683FE09D48}"/>
              </a:ext>
            </a:extLst>
          </p:cNvPr>
          <p:cNvSpPr>
            <a:spLocks noGrp="1"/>
          </p:cNvSpPr>
          <p:nvPr>
            <p:ph type="ftr" sz="quarter" idx="11"/>
          </p:nvPr>
        </p:nvSpPr>
        <p:spPr>
          <a:xfrm>
            <a:off x="2669886" y="6356349"/>
            <a:ext cx="2482842" cy="365125"/>
          </a:xfrm>
        </p:spPr>
        <p:txBody>
          <a:bodyPr/>
          <a:lstStyle/>
          <a:p>
            <a:r>
              <a:rPr lang="en-US"/>
              <a:t>EAG PUB SUMMIT</a:t>
            </a:r>
            <a:endParaRPr lang="en-US" dirty="0"/>
          </a:p>
        </p:txBody>
      </p:sp>
      <p:pic>
        <p:nvPicPr>
          <p:cNvPr id="8" name="Picture 7">
            <a:extLst>
              <a:ext uri="{FF2B5EF4-FFF2-40B4-BE49-F238E27FC236}">
                <a16:creationId xmlns:a16="http://schemas.microsoft.com/office/drawing/2014/main" id="{E40F1981-1C42-FAEF-EA0F-0F000440E739}"/>
              </a:ext>
            </a:extLst>
          </p:cNvPr>
          <p:cNvPicPr>
            <a:picLocks noChangeAspect="1"/>
          </p:cNvPicPr>
          <p:nvPr/>
        </p:nvPicPr>
        <p:blipFill>
          <a:blip r:embed="rId5"/>
          <a:stretch>
            <a:fillRect/>
          </a:stretch>
        </p:blipFill>
        <p:spPr>
          <a:xfrm>
            <a:off x="9425392" y="802269"/>
            <a:ext cx="2050328" cy="1247221"/>
          </a:xfrm>
          <a:prstGeom prst="rect">
            <a:avLst/>
          </a:prstGeom>
        </p:spPr>
      </p:pic>
      <p:sp>
        <p:nvSpPr>
          <p:cNvPr id="4" name="Date Placeholder 3">
            <a:extLst>
              <a:ext uri="{FF2B5EF4-FFF2-40B4-BE49-F238E27FC236}">
                <a16:creationId xmlns:a16="http://schemas.microsoft.com/office/drawing/2014/main" id="{D239D399-ABC5-3675-DAA2-9CFE5215675A}"/>
              </a:ext>
            </a:extLst>
          </p:cNvPr>
          <p:cNvSpPr>
            <a:spLocks noGrp="1"/>
          </p:cNvSpPr>
          <p:nvPr>
            <p:ph type="dt" sz="half" idx="10"/>
          </p:nvPr>
        </p:nvSpPr>
        <p:spPr/>
        <p:txBody>
          <a:bodyPr/>
          <a:lstStyle/>
          <a:p>
            <a:r>
              <a:rPr lang="en-US"/>
              <a:t>2026</a:t>
            </a:r>
            <a:endParaRPr lang="en-US" dirty="0"/>
          </a:p>
        </p:txBody>
      </p:sp>
      <p:pic>
        <p:nvPicPr>
          <p:cNvPr id="11" name="Picture 10">
            <a:extLst>
              <a:ext uri="{FF2B5EF4-FFF2-40B4-BE49-F238E27FC236}">
                <a16:creationId xmlns:a16="http://schemas.microsoft.com/office/drawing/2014/main" id="{81ED43A6-B9DE-49CF-1574-C0A7E8EE925B}"/>
              </a:ext>
            </a:extLst>
          </p:cNvPr>
          <p:cNvPicPr>
            <a:picLocks noChangeAspect="1"/>
          </p:cNvPicPr>
          <p:nvPr/>
        </p:nvPicPr>
        <p:blipFill>
          <a:blip r:embed="rId6"/>
          <a:stretch>
            <a:fillRect/>
          </a:stretch>
        </p:blipFill>
        <p:spPr>
          <a:xfrm>
            <a:off x="4251287" y="4061260"/>
            <a:ext cx="3557588" cy="2066925"/>
          </a:xfrm>
          <a:prstGeom prst="rect">
            <a:avLst/>
          </a:prstGeom>
        </p:spPr>
      </p:pic>
      <p:pic>
        <p:nvPicPr>
          <p:cNvPr id="12" name="Picture 11">
            <a:extLst>
              <a:ext uri="{FF2B5EF4-FFF2-40B4-BE49-F238E27FC236}">
                <a16:creationId xmlns:a16="http://schemas.microsoft.com/office/drawing/2014/main" id="{7F99A12A-6A56-6584-C85D-548DBCB43F85}"/>
              </a:ext>
            </a:extLst>
          </p:cNvPr>
          <p:cNvPicPr>
            <a:picLocks noChangeAspect="1"/>
          </p:cNvPicPr>
          <p:nvPr/>
        </p:nvPicPr>
        <p:blipFill>
          <a:blip r:embed="rId7"/>
          <a:stretch>
            <a:fillRect/>
          </a:stretch>
        </p:blipFill>
        <p:spPr>
          <a:xfrm>
            <a:off x="813542" y="1425880"/>
            <a:ext cx="3786807" cy="2200099"/>
          </a:xfrm>
          <a:prstGeom prst="rect">
            <a:avLst/>
          </a:prstGeom>
        </p:spPr>
      </p:pic>
      <p:pic>
        <p:nvPicPr>
          <p:cNvPr id="13" name="Picture 12">
            <a:extLst>
              <a:ext uri="{FF2B5EF4-FFF2-40B4-BE49-F238E27FC236}">
                <a16:creationId xmlns:a16="http://schemas.microsoft.com/office/drawing/2014/main" id="{E9F51938-1051-EE72-BE40-444C8E48A7B7}"/>
              </a:ext>
            </a:extLst>
          </p:cNvPr>
          <p:cNvPicPr>
            <a:picLocks noChangeAspect="1"/>
          </p:cNvPicPr>
          <p:nvPr/>
        </p:nvPicPr>
        <p:blipFill>
          <a:blip r:embed="rId8"/>
          <a:stretch>
            <a:fillRect/>
          </a:stretch>
        </p:blipFill>
        <p:spPr>
          <a:xfrm>
            <a:off x="6565348" y="1492466"/>
            <a:ext cx="3672199" cy="2133513"/>
          </a:xfrm>
          <a:prstGeom prst="rect">
            <a:avLst/>
          </a:prstGeom>
        </p:spPr>
      </p:pic>
    </p:spTree>
    <p:extLst>
      <p:ext uri="{BB962C8B-B14F-4D97-AF65-F5344CB8AC3E}">
        <p14:creationId xmlns:p14="http://schemas.microsoft.com/office/powerpoint/2010/main" val="417019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5B82-83A1-4083-9BCA-41ABF3100BF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4007F1B8-A432-4EEC-157B-8772CB106997}"/>
              </a:ext>
            </a:extLst>
          </p:cNvPr>
          <p:cNvPicPr>
            <a:picLocks noChangeAspect="1"/>
          </p:cNvPicPr>
          <p:nvPr/>
        </p:nvPicPr>
        <p:blipFill>
          <a:blip r:embed="rId3"/>
          <a:stretch>
            <a:fillRect/>
          </a:stretch>
        </p:blipFill>
        <p:spPr>
          <a:xfrm>
            <a:off x="1978556" y="1742469"/>
            <a:ext cx="5889246" cy="3407959"/>
          </a:xfrm>
          <a:prstGeom prst="rect">
            <a:avLst/>
          </a:prstGeom>
        </p:spPr>
      </p:pic>
      <p:sp>
        <p:nvSpPr>
          <p:cNvPr id="5" name="Footer Placeholder 4">
            <a:extLst>
              <a:ext uri="{FF2B5EF4-FFF2-40B4-BE49-F238E27FC236}">
                <a16:creationId xmlns:a16="http://schemas.microsoft.com/office/drawing/2014/main" id="{DAA5B005-FE08-FECB-42A7-1BE89C4E1AC3}"/>
              </a:ext>
            </a:extLst>
          </p:cNvPr>
          <p:cNvSpPr>
            <a:spLocks noGrp="1"/>
          </p:cNvSpPr>
          <p:nvPr>
            <p:ph type="ftr" sz="quarter" idx="11"/>
          </p:nvPr>
        </p:nvSpPr>
        <p:spPr/>
        <p:txBody>
          <a:bodyPr/>
          <a:lstStyle/>
          <a:p>
            <a:r>
              <a:rPr lang="en-US"/>
              <a:t>EAG PUB SUMMIT</a:t>
            </a:r>
            <a:endParaRPr lang="en-US" dirty="0"/>
          </a:p>
        </p:txBody>
      </p:sp>
      <p:sp>
        <p:nvSpPr>
          <p:cNvPr id="6" name="Slide Number Placeholder 5">
            <a:extLst>
              <a:ext uri="{FF2B5EF4-FFF2-40B4-BE49-F238E27FC236}">
                <a16:creationId xmlns:a16="http://schemas.microsoft.com/office/drawing/2014/main" id="{5CC15A85-DEDA-76D0-B5CE-0A17E10FA09E}"/>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4" name="Picture 3" descr="Logo&#10;&#10;Description automatically generated">
            <a:extLst>
              <a:ext uri="{FF2B5EF4-FFF2-40B4-BE49-F238E27FC236}">
                <a16:creationId xmlns:a16="http://schemas.microsoft.com/office/drawing/2014/main" id="{2A98E971-8492-66D3-AABC-30E01E21D9F0}"/>
              </a:ext>
            </a:extLst>
          </p:cNvPr>
          <p:cNvPicPr>
            <a:picLocks noChangeAspect="1"/>
          </p:cNvPicPr>
          <p:nvPr/>
        </p:nvPicPr>
        <p:blipFill>
          <a:blip r:embed="rId4"/>
          <a:stretch>
            <a:fillRect/>
          </a:stretch>
        </p:blipFill>
        <p:spPr>
          <a:xfrm>
            <a:off x="11281613" y="5678086"/>
            <a:ext cx="910387" cy="1109251"/>
          </a:xfrm>
          <a:prstGeom prst="rect">
            <a:avLst/>
          </a:prstGeom>
        </p:spPr>
      </p:pic>
      <p:sp>
        <p:nvSpPr>
          <p:cNvPr id="10" name="Title 1">
            <a:extLst>
              <a:ext uri="{FF2B5EF4-FFF2-40B4-BE49-F238E27FC236}">
                <a16:creationId xmlns:a16="http://schemas.microsoft.com/office/drawing/2014/main" id="{680BA7A9-C359-8ED8-DE59-6C7BAFBFF274}"/>
              </a:ext>
            </a:extLst>
          </p:cNvPr>
          <p:cNvSpPr>
            <a:spLocks noGrp="1"/>
          </p:cNvSpPr>
          <p:nvPr>
            <p:ph type="title"/>
          </p:nvPr>
        </p:nvSpPr>
        <p:spPr>
          <a:xfrm>
            <a:off x="1608532" y="3029329"/>
            <a:ext cx="6378841" cy="1009776"/>
          </a:xfrm>
        </p:spPr>
        <p:txBody>
          <a:bodyPr>
            <a:normAutofit fontScale="90000"/>
          </a:bodyPr>
          <a:lstStyle/>
          <a:p>
            <a:pPr algn="ctr"/>
            <a:r>
              <a:rPr lang="en-GB" sz="4000" dirty="0">
                <a:solidFill>
                  <a:srgbClr val="00B0F0"/>
                </a:solidFill>
              </a:rPr>
              <a:t>PAYMENT METHOD REVIEW</a:t>
            </a:r>
          </a:p>
        </p:txBody>
      </p:sp>
      <p:sp>
        <p:nvSpPr>
          <p:cNvPr id="2" name="Date Placeholder 1">
            <a:extLst>
              <a:ext uri="{FF2B5EF4-FFF2-40B4-BE49-F238E27FC236}">
                <a16:creationId xmlns:a16="http://schemas.microsoft.com/office/drawing/2014/main" id="{C16D15DF-91F9-4A6C-D169-4CFE58536F1C}"/>
              </a:ext>
            </a:extLst>
          </p:cNvPr>
          <p:cNvSpPr>
            <a:spLocks noGrp="1"/>
          </p:cNvSpPr>
          <p:nvPr>
            <p:ph type="dt" sz="half" idx="10"/>
          </p:nvPr>
        </p:nvSpPr>
        <p:spPr/>
        <p:txBody>
          <a:bodyPr/>
          <a:lstStyle/>
          <a:p>
            <a:r>
              <a:rPr lang="en-US"/>
              <a:t>2026</a:t>
            </a:r>
            <a:endParaRPr lang="en-US" dirty="0"/>
          </a:p>
        </p:txBody>
      </p:sp>
    </p:spTree>
    <p:extLst>
      <p:ext uri="{BB962C8B-B14F-4D97-AF65-F5344CB8AC3E}">
        <p14:creationId xmlns:p14="http://schemas.microsoft.com/office/powerpoint/2010/main" val="1828162900"/>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purl.org/dc/elements/1.1/"/>
    <ds:schemaRef ds:uri="71af3243-3dd4-4a8d-8c0d-dd76da1f02a5"/>
    <ds:schemaRef ds:uri="http://schemas.microsoft.com/office/2006/documentManagement/types"/>
    <ds:schemaRef ds:uri="16c05727-aa75-4e4a-9b5f-8a80a1165891"/>
    <ds:schemaRef ds:uri="http://www.w3.org/XML/1998/namespace"/>
    <ds:schemaRef ds:uri="http://schemas.microsoft.com/office/infopath/2007/PartnerControls"/>
    <ds:schemaRef ds:uri="http://schemas.openxmlformats.org/package/2006/metadata/core-properties"/>
    <ds:schemaRef ds:uri="http://purl.org/dc/terms/"/>
    <ds:schemaRef ds:uri="http://purl.org/dc/dcmitype/"/>
    <ds:schemaRef ds:uri="230e9df3-be65-4c73-a93b-d1236ebd677e"/>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14915</TotalTime>
  <Words>335</Words>
  <Application>Microsoft Office PowerPoint</Application>
  <PresentationFormat>Widescreen</PresentationFormat>
  <Paragraphs>102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Tenorite</vt:lpstr>
      <vt:lpstr>Office Theme</vt:lpstr>
      <vt:lpstr>PUB SUMMIT EAG 2026 market UPDATE AND PAYMENT METHOD REVIEW</vt:lpstr>
      <vt:lpstr>INTRODUCTION</vt:lpstr>
      <vt:lpstr>PowerPoint Presentation</vt:lpstr>
      <vt:lpstr>PowerPoint Presentation</vt:lpstr>
      <vt:lpstr>£ Value of Plays Per Sector</vt:lpstr>
      <vt:lpstr>PUB MARKET OVERVIEW</vt:lpstr>
      <vt:lpstr>PowerPoint Presentation</vt:lpstr>
      <vt:lpstr>PowerPoint Presentation</vt:lpstr>
      <vt:lpstr>PAYMENT METHOD REVIEW</vt:lpstr>
      <vt:lpstr>AWP APP PLAY traction</vt:lpstr>
      <vt:lpstr>AWP TICKET IN TRIAL</vt:lpstr>
      <vt:lpstr>Pool Table DUAL PAYMENT – Transaction VALUE</vt:lpstr>
      <vt:lpstr>PowerPoint Presentation</vt:lpstr>
      <vt:lpstr>£ INCOME LEVELS FROM OTHER PRODUCT TYPES</vt:lpstr>
      <vt:lpstr>THANK YOU</vt:lpstr>
      <vt:lpstr>PUB MARKET OVERVIEW</vt:lpstr>
      <vt:lpstr>PUB MARKET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Clms market review</dc:title>
  <dc:creator>Simon Barff</dc:creator>
  <cp:lastModifiedBy>Simon</cp:lastModifiedBy>
  <cp:revision>22</cp:revision>
  <cp:lastPrinted>2023-01-12T09:21:04Z</cp:lastPrinted>
  <dcterms:created xsi:type="dcterms:W3CDTF">2023-01-04T15:53:35Z</dcterms:created>
  <dcterms:modified xsi:type="dcterms:W3CDTF">2026-01-12T11:28:35Z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